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
  </p:notesMasterIdLst>
  <p:sldIdLst>
    <p:sldId id="256" r:id="rId2"/>
    <p:sldId id="257" r:id="rId3"/>
    <p:sldId id="258" r:id="rId4"/>
    <p:sldId id="259" r:id="rId5"/>
    <p:sldId id="260" r:id="rId6"/>
    <p:sldId id="261" r:id="rId7"/>
    <p:sldId id="264" r:id="rId8"/>
    <p:sldId id="263" r:id="rId9"/>
    <p:sldId id="268" r:id="rId10"/>
    <p:sldId id="26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02" autoAdjust="0"/>
  </p:normalViewPr>
  <p:slideViewPr>
    <p:cSldViewPr>
      <p:cViewPr varScale="1">
        <p:scale>
          <a:sx n="91" d="100"/>
          <a:sy n="91" d="100"/>
        </p:scale>
        <p:origin x="-48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9854F6-71EA-4833-80AF-ADD99E1DE855}" type="datetimeFigureOut">
              <a:rPr lang="ru-RU" smtClean="0"/>
              <a:t>05.12.2014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F1705A-A1CB-463B-B4EC-F9E760CB7EB7}" type="slidenum">
              <a:rPr lang="ru-RU" smtClean="0"/>
              <a:t>‹#›</a:t>
            </a:fld>
            <a:endParaRPr lang="ru-RU"/>
          </a:p>
        </p:txBody>
      </p:sp>
    </p:spTree>
    <p:extLst>
      <p:ext uri="{BB962C8B-B14F-4D97-AF65-F5344CB8AC3E}">
        <p14:creationId xmlns:p14="http://schemas.microsoft.com/office/powerpoint/2010/main" val="268637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6F1705A-A1CB-463B-B4EC-F9E760CB7EB7}" type="slidenum">
              <a:rPr lang="ru-RU" smtClean="0"/>
              <a:t>4</a:t>
            </a:fld>
            <a:endParaRPr lang="ru-RU"/>
          </a:p>
        </p:txBody>
      </p:sp>
    </p:spTree>
    <p:extLst>
      <p:ext uri="{BB962C8B-B14F-4D97-AF65-F5344CB8AC3E}">
        <p14:creationId xmlns:p14="http://schemas.microsoft.com/office/powerpoint/2010/main" val="1548653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6F1705A-A1CB-463B-B4EC-F9E760CB7EB7}" type="slidenum">
              <a:rPr lang="ru-RU" smtClean="0"/>
              <a:t>5</a:t>
            </a:fld>
            <a:endParaRPr lang="ru-RU"/>
          </a:p>
        </p:txBody>
      </p:sp>
    </p:spTree>
    <p:extLst>
      <p:ext uri="{BB962C8B-B14F-4D97-AF65-F5344CB8AC3E}">
        <p14:creationId xmlns:p14="http://schemas.microsoft.com/office/powerpoint/2010/main" val="888686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E1C09B4-9687-4F97-9E35-5E098A31507B}" type="datetimeFigureOut">
              <a:rPr lang="ru-RU" smtClean="0"/>
              <a:t>05.12.2014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3CC91B-A135-4C58-A644-2AE7704319F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E1C09B4-9687-4F97-9E35-5E098A31507B}" type="datetimeFigureOut">
              <a:rPr lang="ru-RU" smtClean="0"/>
              <a:t>05.12.2014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3CC91B-A135-4C58-A644-2AE7704319F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E1C09B4-9687-4F97-9E35-5E098A31507B}" type="datetimeFigureOut">
              <a:rPr lang="ru-RU" smtClean="0"/>
              <a:t>05.12.2014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3CC91B-A135-4C58-A644-2AE7704319FA}"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E1C09B4-9687-4F97-9E35-5E098A31507B}" type="datetimeFigureOut">
              <a:rPr lang="ru-RU" smtClean="0"/>
              <a:t>05.12.2014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3CC91B-A135-4C58-A644-2AE7704319FA}"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E1C09B4-9687-4F97-9E35-5E098A31507B}" type="datetimeFigureOut">
              <a:rPr lang="ru-RU" smtClean="0"/>
              <a:t>05.12.2014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3CC91B-A135-4C58-A644-2AE7704319F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E1C09B4-9687-4F97-9E35-5E098A31507B}" type="datetimeFigureOut">
              <a:rPr lang="ru-RU" smtClean="0"/>
              <a:t>05.12.2014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E3CC91B-A135-4C58-A644-2AE7704319FA}"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E1C09B4-9687-4F97-9E35-5E098A31507B}" type="datetimeFigureOut">
              <a:rPr lang="ru-RU" smtClean="0"/>
              <a:t>05.12.2014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E3CC91B-A135-4C58-A644-2AE7704319F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E1C09B4-9687-4F97-9E35-5E098A31507B}" type="datetimeFigureOut">
              <a:rPr lang="ru-RU" smtClean="0"/>
              <a:t>05.12.2014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E3CC91B-A135-4C58-A644-2AE7704319F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E1C09B4-9687-4F97-9E35-5E098A31507B}" type="datetimeFigureOut">
              <a:rPr lang="ru-RU" smtClean="0"/>
              <a:t>05.12.2014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E3CC91B-A135-4C58-A644-2AE7704319F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E1C09B4-9687-4F97-9E35-5E098A31507B}" type="datetimeFigureOut">
              <a:rPr lang="ru-RU" smtClean="0"/>
              <a:t>05.12.2014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E3CC91B-A135-4C58-A644-2AE7704319FA}"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E1C09B4-9687-4F97-9E35-5E098A31507B}" type="datetimeFigureOut">
              <a:rPr lang="ru-RU" smtClean="0"/>
              <a:t>05.12.2014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E3CC91B-A135-4C58-A644-2AE7704319FA}"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E1C09B4-9687-4F97-9E35-5E098A31507B}" type="datetimeFigureOut">
              <a:rPr lang="ru-RU" smtClean="0"/>
              <a:t>05.12.2014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E3CC91B-A135-4C58-A644-2AE7704319FA}"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20689"/>
            <a:ext cx="7772400" cy="1584175"/>
          </a:xfrm>
        </p:spPr>
        <p:txBody>
          <a:bodyPr>
            <a:noAutofit/>
          </a:bodyPr>
          <a:lstStyle/>
          <a:p>
            <a:r>
              <a:rPr lang="ru-RU" sz="3600" b="1" dirty="0" smtClean="0">
                <a:solidFill>
                  <a:schemeClr val="tx1"/>
                </a:solidFill>
              </a:rPr>
              <a:t>Проектно-исследовательская деятельность в ГБОУ Гимназии №1570</a:t>
            </a:r>
            <a:endParaRPr lang="ru-RU" sz="3600" b="1" dirty="0">
              <a:solidFill>
                <a:schemeClr val="tx1"/>
              </a:solidFill>
            </a:endParaRPr>
          </a:p>
        </p:txBody>
      </p:sp>
      <p:sp>
        <p:nvSpPr>
          <p:cNvPr id="3" name="Подзаголовок 2"/>
          <p:cNvSpPr>
            <a:spLocks noGrp="1"/>
          </p:cNvSpPr>
          <p:nvPr>
            <p:ph type="subTitle" idx="1"/>
          </p:nvPr>
        </p:nvSpPr>
        <p:spPr>
          <a:xfrm>
            <a:off x="323528" y="2276872"/>
            <a:ext cx="8496944" cy="4320480"/>
          </a:xfrm>
        </p:spPr>
        <p:txBody>
          <a:bodyPr>
            <a:normAutofit fontScale="55000" lnSpcReduction="20000"/>
          </a:bodyPr>
          <a:lstStyle/>
          <a:p>
            <a:r>
              <a:rPr lang="ru-RU" dirty="0"/>
              <a:t> </a:t>
            </a:r>
            <a:r>
              <a:rPr lang="ru-RU" sz="3800" dirty="0">
                <a:solidFill>
                  <a:schemeClr val="tx1"/>
                </a:solidFill>
              </a:rPr>
              <a:t>Успех в современном мире во многом определяется способностью человека организовать свою жизнь как проект: определить дальнюю и ближайшую перспективу, найти и привлечь необходимые ресурсы, наметить план действий и, осуществив его, достичь поставленные цели.</a:t>
            </a:r>
          </a:p>
          <a:p>
            <a:r>
              <a:rPr lang="ru-RU" sz="3800" dirty="0">
                <a:solidFill>
                  <a:schemeClr val="tx1"/>
                </a:solidFill>
              </a:rPr>
              <a:t>    Современный образованный человек должен уметь самостоятельно находить необходимую информацию и использовать ее для решения возникающих проблем. Чем больше информации, тем подчас труднее найти именно то, что тебе нужно. Навыки поиска информации и эффективного использования ее для решения проблем лучше </a:t>
            </a:r>
            <a:r>
              <a:rPr lang="ru-RU" sz="3800" dirty="0" smtClean="0">
                <a:solidFill>
                  <a:schemeClr val="tx1"/>
                </a:solidFill>
              </a:rPr>
              <a:t>осваиваются </a:t>
            </a:r>
            <a:r>
              <a:rPr lang="ru-RU" sz="3800" dirty="0">
                <a:solidFill>
                  <a:schemeClr val="tx1"/>
                </a:solidFill>
              </a:rPr>
              <a:t>в ходе проектно-исследовательской  деятельности.</a:t>
            </a:r>
          </a:p>
          <a:p>
            <a:r>
              <a:rPr lang="ru-RU" dirty="0">
                <a:solidFill>
                  <a:schemeClr val="tx1"/>
                </a:solidFill>
              </a:rPr>
              <a:t>   </a:t>
            </a:r>
            <a:r>
              <a:rPr lang="ru-RU" b="1" dirty="0">
                <a:solidFill>
                  <a:schemeClr val="tx1"/>
                </a:solidFill>
              </a:rPr>
              <a:t> </a:t>
            </a:r>
            <a:r>
              <a:rPr lang="ru-RU" sz="3800" b="1" dirty="0">
                <a:solidFill>
                  <a:schemeClr val="tx1"/>
                </a:solidFill>
              </a:rPr>
              <a:t>ПРОЕКТНО-ИССЛЕДОВАТЕЛЬСКАЯ ДЕЯТЕЛЬНОСТЬ </a:t>
            </a:r>
            <a:r>
              <a:rPr lang="ru-RU" sz="3800" dirty="0">
                <a:solidFill>
                  <a:schemeClr val="tx1"/>
                </a:solidFill>
              </a:rPr>
              <a:t>– </a:t>
            </a:r>
            <a:r>
              <a:rPr lang="ru-RU" sz="3800" dirty="0" smtClean="0">
                <a:solidFill>
                  <a:schemeClr val="tx1"/>
                </a:solidFill>
              </a:rPr>
              <a:t>это </a:t>
            </a:r>
            <a:r>
              <a:rPr lang="ru-RU" sz="3800" dirty="0">
                <a:solidFill>
                  <a:schemeClr val="tx1"/>
                </a:solidFill>
              </a:rPr>
              <a:t>образовательная технология, предполагающая решение учащимися исследовательской, творческой задачи под руководством специалиста,  в ходе которого реализуется научный метод </a:t>
            </a:r>
            <a:r>
              <a:rPr lang="ru-RU" sz="3800" dirty="0" smtClean="0">
                <a:solidFill>
                  <a:schemeClr val="tx1"/>
                </a:solidFill>
              </a:rPr>
              <a:t>познания.</a:t>
            </a:r>
            <a:endParaRPr lang="ru-RU" sz="3800" dirty="0">
              <a:solidFill>
                <a:schemeClr val="tx1"/>
              </a:solidFill>
            </a:endParaRPr>
          </a:p>
          <a:p>
            <a:endParaRPr lang="ru-RU" dirty="0"/>
          </a:p>
        </p:txBody>
      </p:sp>
    </p:spTree>
    <p:extLst>
      <p:ext uri="{BB962C8B-B14F-4D97-AF65-F5344CB8AC3E}">
        <p14:creationId xmlns:p14="http://schemas.microsoft.com/office/powerpoint/2010/main" val="1121838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143116"/>
            <a:ext cx="2212848" cy="1500198"/>
          </a:xfrm>
        </p:spPr>
        <p:txBody>
          <a:bodyPr>
            <a:normAutofit/>
          </a:bodyPr>
          <a:lstStyle/>
          <a:p>
            <a:pPr algn="ctr"/>
            <a:r>
              <a:rPr lang="ru-RU" sz="2800" b="1" dirty="0" smtClean="0">
                <a:solidFill>
                  <a:schemeClr val="tx1"/>
                </a:solidFill>
              </a:rPr>
              <a:t>Спасибо за внимание!</a:t>
            </a:r>
            <a:endParaRPr lang="ru-RU" sz="2800" b="1" dirty="0">
              <a:solidFill>
                <a:schemeClr val="tx1"/>
              </a:solidFill>
            </a:endParaRPr>
          </a:p>
        </p:txBody>
      </p:sp>
      <p:pic>
        <p:nvPicPr>
          <p:cNvPr id="5" name="Рисунок 4" descr="f7ffacdf6874.jpg"/>
          <p:cNvPicPr>
            <a:picLocks noGrp="1" noChangeAspect="1"/>
          </p:cNvPicPr>
          <p:nvPr>
            <p:ph type="pic" idx="1"/>
          </p:nvPr>
        </p:nvPicPr>
        <p:blipFill>
          <a:blip r:embed="rId2" cstate="print"/>
          <a:srcRect l="11902" r="11902"/>
          <a:stretch>
            <a:fillRect/>
          </a:stretch>
        </p:blipFill>
        <p:spPr>
          <a:xfrm>
            <a:off x="4427984" y="1484784"/>
            <a:ext cx="3566160" cy="2926080"/>
          </a:xfrm>
        </p:spPr>
      </p:pic>
    </p:spTree>
    <p:extLst>
      <p:ext uri="{BB962C8B-B14F-4D97-AF65-F5344CB8AC3E}">
        <p14:creationId xmlns:p14="http://schemas.microsoft.com/office/powerpoint/2010/main" val="1124746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476672"/>
            <a:ext cx="8424936" cy="5544616"/>
          </a:xfrm>
        </p:spPr>
        <p:txBody>
          <a:bodyPr>
            <a:normAutofit/>
          </a:bodyPr>
          <a:lstStyle/>
          <a:p>
            <a:pPr lvl="0"/>
            <a:r>
              <a:rPr lang="ru-RU" sz="1600" b="1" dirty="0" smtClean="0"/>
              <a:t/>
            </a:r>
            <a:br>
              <a:rPr lang="ru-RU" sz="1600" b="1" dirty="0" smtClean="0"/>
            </a:br>
            <a:r>
              <a:rPr lang="ru-RU" sz="2200" b="1" dirty="0" smtClean="0">
                <a:solidFill>
                  <a:schemeClr val="tx1"/>
                </a:solidFill>
              </a:rPr>
              <a:t>Задачи </a:t>
            </a:r>
            <a:r>
              <a:rPr lang="ru-RU" sz="2200" b="1" dirty="0">
                <a:solidFill>
                  <a:schemeClr val="tx1"/>
                </a:solidFill>
              </a:rPr>
              <a:t>проектно – исследовательской </a:t>
            </a:r>
            <a:r>
              <a:rPr lang="ru-RU" sz="2200" b="1" dirty="0" smtClean="0">
                <a:solidFill>
                  <a:schemeClr val="tx1"/>
                </a:solidFill>
              </a:rPr>
              <a:t>деятельности</a:t>
            </a:r>
            <a:r>
              <a:rPr lang="ru-RU" sz="2200" dirty="0" smtClean="0">
                <a:solidFill>
                  <a:schemeClr val="tx1"/>
                </a:solidFill>
              </a:rPr>
              <a:t/>
            </a:r>
            <a:br>
              <a:rPr lang="ru-RU" sz="2200" dirty="0" smtClean="0">
                <a:solidFill>
                  <a:schemeClr val="tx1"/>
                </a:solidFill>
              </a:rPr>
            </a:br>
            <a:r>
              <a:rPr lang="ru-RU" sz="2200" dirty="0" smtClean="0">
                <a:solidFill>
                  <a:schemeClr val="tx1"/>
                </a:solidFill>
              </a:rPr>
              <a:t>Организовать деятельность учащихся таким образом, чтобы они могли самостоятельно определять ее цель и задачи, выбирать средства реализации и применять их на практике, взаимодействовать с другими людьми в достижении общих целей, оценивать достигнутые результаты;</a:t>
            </a:r>
            <a:br>
              <a:rPr lang="ru-RU" sz="2200" dirty="0" smtClean="0">
                <a:solidFill>
                  <a:schemeClr val="tx1"/>
                </a:solidFill>
              </a:rPr>
            </a:br>
            <a:r>
              <a:rPr lang="ru-RU" sz="2200" dirty="0" smtClean="0">
                <a:solidFill>
                  <a:schemeClr val="tx1"/>
                </a:solidFill>
              </a:rPr>
              <a:t>Формировать у школьников навыки самостоятельного добывания новых знаний, сбора необходимой информации, умения выдвигать гипотезы, делать выводы и строить умозаключения;</a:t>
            </a:r>
            <a:br>
              <a:rPr lang="ru-RU" sz="2200" dirty="0" smtClean="0">
                <a:solidFill>
                  <a:schemeClr val="tx1"/>
                </a:solidFill>
              </a:rPr>
            </a:br>
            <a:r>
              <a:rPr lang="ru-RU" sz="2200" dirty="0" smtClean="0">
                <a:solidFill>
                  <a:schemeClr val="tx1"/>
                </a:solidFill>
              </a:rPr>
              <a:t>Создать условия для  раскрытия возможностей человека как высшей ценности, создание творчески раскрепощённой личности, способной к жизненному самоопределению за</a:t>
            </a:r>
            <a:br>
              <a:rPr lang="ru-RU" sz="2200" dirty="0" smtClean="0">
                <a:solidFill>
                  <a:schemeClr val="tx1"/>
                </a:solidFill>
              </a:rPr>
            </a:br>
            <a:r>
              <a:rPr lang="ru-RU" sz="2200" dirty="0" smtClean="0">
                <a:solidFill>
                  <a:schemeClr val="tx1"/>
                </a:solidFill>
              </a:rPr>
              <a:t>пределами школы.</a:t>
            </a:r>
            <a:r>
              <a:rPr lang="ru-RU" sz="1600" dirty="0"/>
              <a:t/>
            </a:r>
            <a:br>
              <a:rPr lang="ru-RU" sz="1600" dirty="0"/>
            </a:br>
            <a:endParaRPr lang="ru-RU" dirty="0"/>
          </a:p>
        </p:txBody>
      </p:sp>
    </p:spTree>
    <p:extLst>
      <p:ext uri="{BB962C8B-B14F-4D97-AF65-F5344CB8AC3E}">
        <p14:creationId xmlns:p14="http://schemas.microsoft.com/office/powerpoint/2010/main" val="3693342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2689387894"/>
              </p:ext>
            </p:extLst>
          </p:nvPr>
        </p:nvGraphicFramePr>
        <p:xfrm>
          <a:off x="467545" y="1340769"/>
          <a:ext cx="8208911" cy="5077734"/>
        </p:xfrm>
        <a:graphic>
          <a:graphicData uri="http://schemas.openxmlformats.org/drawingml/2006/table">
            <a:tbl>
              <a:tblPr>
                <a:tableStyleId>{5C22544A-7EE6-4342-B048-85BDC9FD1C3A}</a:tableStyleId>
              </a:tblPr>
              <a:tblGrid>
                <a:gridCol w="1361063"/>
                <a:gridCol w="2605029"/>
                <a:gridCol w="1934999"/>
                <a:gridCol w="2307820"/>
              </a:tblGrid>
              <a:tr h="381921">
                <a:tc>
                  <a:txBody>
                    <a:bodyPr/>
                    <a:lstStyle/>
                    <a:p>
                      <a:pPr marL="4445" marR="228600" indent="-4445" algn="ctr">
                        <a:lnSpc>
                          <a:spcPts val="1370"/>
                        </a:lnSpc>
                        <a:spcAft>
                          <a:spcPts val="0"/>
                        </a:spcAft>
                      </a:pPr>
                      <a:r>
                        <a:rPr lang="ru-RU" sz="800" dirty="0">
                          <a:effectLst/>
                        </a:rPr>
                        <a:t>Стадия работы над проектом</a:t>
                      </a:r>
                      <a:endParaRPr lang="ru-RU" sz="900" dirty="0">
                        <a:effectLst/>
                        <a:latin typeface="Times New Roman"/>
                        <a:ea typeface="Times New Roman"/>
                      </a:endParaRPr>
                    </a:p>
                  </a:txBody>
                  <a:tcPr marL="18153" marR="18153" marT="0" marB="0" anchor="ctr"/>
                </a:tc>
                <a:tc>
                  <a:txBody>
                    <a:bodyPr/>
                    <a:lstStyle/>
                    <a:p>
                      <a:pPr algn="ctr">
                        <a:lnSpc>
                          <a:spcPts val="1370"/>
                        </a:lnSpc>
                        <a:spcAft>
                          <a:spcPts val="0"/>
                        </a:spcAft>
                      </a:pPr>
                      <a:r>
                        <a:rPr lang="ru-RU" sz="800">
                          <a:effectLst/>
                        </a:rPr>
                        <a:t>Содержание работы на этой стадии</a:t>
                      </a:r>
                      <a:endParaRPr lang="ru-RU" sz="900">
                        <a:effectLst/>
                        <a:latin typeface="Times New Roman"/>
                        <a:ea typeface="Times New Roman"/>
                      </a:endParaRPr>
                    </a:p>
                  </a:txBody>
                  <a:tcPr marL="18153" marR="18153" marT="0" marB="0" anchor="ctr"/>
                </a:tc>
                <a:tc>
                  <a:txBody>
                    <a:bodyPr/>
                    <a:lstStyle/>
                    <a:p>
                      <a:pPr algn="ctr">
                        <a:lnSpc>
                          <a:spcPts val="1370"/>
                        </a:lnSpc>
                        <a:spcAft>
                          <a:spcPts val="0"/>
                        </a:spcAft>
                      </a:pPr>
                      <a:r>
                        <a:rPr lang="ru-RU" sz="800">
                          <a:effectLst/>
                        </a:rPr>
                        <a:t>Деятельность учащихся</a:t>
                      </a:r>
                      <a:endParaRPr lang="ru-RU" sz="900">
                        <a:effectLst/>
                      </a:endParaRPr>
                    </a:p>
                    <a:p>
                      <a:pPr algn="ctr">
                        <a:lnSpc>
                          <a:spcPts val="1370"/>
                        </a:lnSpc>
                        <a:spcAft>
                          <a:spcPts val="0"/>
                        </a:spcAft>
                      </a:pPr>
                      <a:r>
                        <a:rPr lang="ru-RU" sz="800">
                          <a:effectLst/>
                        </a:rPr>
                        <a:t> в группе</a:t>
                      </a:r>
                      <a:endParaRPr lang="ru-RU" sz="900">
                        <a:effectLst/>
                        <a:latin typeface="Times New Roman"/>
                        <a:ea typeface="Times New Roman"/>
                      </a:endParaRPr>
                    </a:p>
                  </a:txBody>
                  <a:tcPr marL="18153" marR="18153" marT="0" marB="0" anchor="ctr"/>
                </a:tc>
                <a:tc>
                  <a:txBody>
                    <a:bodyPr/>
                    <a:lstStyle/>
                    <a:p>
                      <a:pPr algn="ctr">
                        <a:lnSpc>
                          <a:spcPts val="1370"/>
                        </a:lnSpc>
                        <a:spcAft>
                          <a:spcPts val="0"/>
                        </a:spcAft>
                      </a:pPr>
                      <a:r>
                        <a:rPr lang="ru-RU" sz="800">
                          <a:effectLst/>
                        </a:rPr>
                        <a:t>Деятельность учителя</a:t>
                      </a:r>
                      <a:endParaRPr lang="ru-RU" sz="900">
                        <a:effectLst/>
                        <a:latin typeface="Times New Roman"/>
                        <a:ea typeface="Times New Roman"/>
                      </a:endParaRPr>
                    </a:p>
                  </a:txBody>
                  <a:tcPr marL="18153" marR="18153" marT="0" marB="0" anchor="ctr"/>
                </a:tc>
              </a:tr>
              <a:tr h="715994">
                <a:tc>
                  <a:txBody>
                    <a:bodyPr/>
                    <a:lstStyle/>
                    <a:p>
                      <a:pPr algn="ctr">
                        <a:lnSpc>
                          <a:spcPts val="1370"/>
                        </a:lnSpc>
                        <a:spcAft>
                          <a:spcPts val="0"/>
                        </a:spcAft>
                      </a:pPr>
                      <a:r>
                        <a:rPr lang="ru-RU" sz="800" dirty="0">
                          <a:effectLst/>
                        </a:rPr>
                        <a:t>Подготовка</a:t>
                      </a:r>
                      <a:endParaRPr lang="ru-RU" sz="900" dirty="0">
                        <a:effectLst/>
                        <a:latin typeface="Times New Roman"/>
                        <a:ea typeface="Times New Roman"/>
                      </a:endParaRPr>
                    </a:p>
                  </a:txBody>
                  <a:tcPr marL="18153" marR="18153" marT="0" marB="0" anchor="ctr"/>
                </a:tc>
                <a:tc>
                  <a:txBody>
                    <a:bodyPr/>
                    <a:lstStyle/>
                    <a:p>
                      <a:pPr algn="ctr">
                        <a:lnSpc>
                          <a:spcPts val="1405"/>
                        </a:lnSpc>
                        <a:spcAft>
                          <a:spcPts val="0"/>
                        </a:spcAft>
                      </a:pPr>
                      <a:r>
                        <a:rPr lang="ru-RU" sz="800">
                          <a:effectLst/>
                        </a:rPr>
                        <a:t>Адаптация в группе.</a:t>
                      </a:r>
                      <a:endParaRPr lang="ru-RU" sz="900">
                        <a:effectLst/>
                      </a:endParaRPr>
                    </a:p>
                    <a:p>
                      <a:pPr marL="4445" indent="-4445" algn="ctr">
                        <a:lnSpc>
                          <a:spcPts val="1405"/>
                        </a:lnSpc>
                        <a:spcAft>
                          <a:spcPts val="0"/>
                        </a:spcAft>
                      </a:pPr>
                      <a:r>
                        <a:rPr lang="ru-RU" sz="800">
                          <a:effectLst/>
                        </a:rPr>
                        <a:t>Проблема, работа с ней   (в чем проблема? Что не понятно?)</a:t>
                      </a:r>
                      <a:endParaRPr lang="ru-RU" sz="900">
                        <a:effectLst/>
                      </a:endParaRPr>
                    </a:p>
                    <a:p>
                      <a:pPr algn="ctr">
                        <a:lnSpc>
                          <a:spcPts val="1405"/>
                        </a:lnSpc>
                        <a:spcAft>
                          <a:spcPts val="0"/>
                        </a:spcAft>
                      </a:pPr>
                      <a:r>
                        <a:rPr lang="ru-RU" sz="800">
                          <a:effectLst/>
                        </a:rPr>
                        <a:t>Определение темы и целей проекта</a:t>
                      </a:r>
                      <a:endParaRPr lang="ru-RU" sz="900">
                        <a:effectLst/>
                        <a:latin typeface="Times New Roman"/>
                        <a:ea typeface="Times New Roman"/>
                      </a:endParaRPr>
                    </a:p>
                  </a:txBody>
                  <a:tcPr marL="18153" marR="18153" marT="0" marB="0" anchor="ctr"/>
                </a:tc>
                <a:tc>
                  <a:txBody>
                    <a:bodyPr/>
                    <a:lstStyle/>
                    <a:p>
                      <a:pPr marL="8890" indent="-8890" algn="ctr">
                        <a:lnSpc>
                          <a:spcPts val="1370"/>
                        </a:lnSpc>
                        <a:spcAft>
                          <a:spcPts val="0"/>
                        </a:spcAft>
                      </a:pPr>
                      <a:r>
                        <a:rPr lang="ru-RU" sz="800">
                          <a:effectLst/>
                        </a:rPr>
                        <a:t>Обсуждают предмет исследования с учителем и получают при необходимости дополнительную информацию. Устанавливают цели</a:t>
                      </a:r>
                      <a:endParaRPr lang="ru-RU" sz="900">
                        <a:effectLst/>
                        <a:latin typeface="Times New Roman"/>
                        <a:ea typeface="Times New Roman"/>
                      </a:endParaRPr>
                    </a:p>
                  </a:txBody>
                  <a:tcPr marL="18153" marR="18153" marT="0" marB="0" anchor="ctr"/>
                </a:tc>
                <a:tc>
                  <a:txBody>
                    <a:bodyPr/>
                    <a:lstStyle/>
                    <a:p>
                      <a:pPr marL="8890" indent="-8890" algn="ctr">
                        <a:lnSpc>
                          <a:spcPts val="1370"/>
                        </a:lnSpc>
                        <a:spcAft>
                          <a:spcPts val="0"/>
                        </a:spcAft>
                      </a:pPr>
                      <a:r>
                        <a:rPr lang="ru-RU" sz="800" dirty="0">
                          <a:effectLst/>
                        </a:rPr>
                        <a:t>Знакомит со смыслом проектного подхода и мотивирует учащихся. Работает с учащимися над проблематизацией. Помогает в постановке темы, целей</a:t>
                      </a:r>
                      <a:endParaRPr lang="ru-RU" sz="900" dirty="0">
                        <a:effectLst/>
                        <a:latin typeface="Times New Roman"/>
                        <a:ea typeface="Times New Roman"/>
                      </a:endParaRPr>
                    </a:p>
                  </a:txBody>
                  <a:tcPr marL="18153" marR="18153" marT="0" marB="0" anchor="ctr"/>
                </a:tc>
              </a:tr>
              <a:tr h="1798727">
                <a:tc>
                  <a:txBody>
                    <a:bodyPr/>
                    <a:lstStyle/>
                    <a:p>
                      <a:pPr algn="ctr">
                        <a:lnSpc>
                          <a:spcPts val="1370"/>
                        </a:lnSpc>
                        <a:spcAft>
                          <a:spcPts val="0"/>
                        </a:spcAft>
                      </a:pPr>
                      <a:r>
                        <a:rPr lang="ru-RU" sz="800">
                          <a:effectLst/>
                        </a:rPr>
                        <a:t>Планирование</a:t>
                      </a:r>
                      <a:endParaRPr lang="ru-RU" sz="900">
                        <a:effectLst/>
                        <a:latin typeface="Times New Roman"/>
                        <a:ea typeface="Times New Roman"/>
                      </a:endParaRPr>
                    </a:p>
                  </a:txBody>
                  <a:tcPr marL="18153" marR="18153" marT="0" marB="0" anchor="ctr"/>
                </a:tc>
                <a:tc>
                  <a:txBody>
                    <a:bodyPr/>
                    <a:lstStyle/>
                    <a:p>
                      <a:pPr marL="4445" indent="-4445" algn="ctr">
                        <a:lnSpc>
                          <a:spcPts val="1370"/>
                        </a:lnSpc>
                        <a:spcAft>
                          <a:spcPts val="0"/>
                        </a:spcAft>
                      </a:pPr>
                      <a:r>
                        <a:rPr lang="ru-RU" sz="800" dirty="0">
                          <a:effectLst/>
                        </a:rPr>
                        <a:t>-Размышление о том, что каждый знает о предмете, обсудить в группе. -Определение источников -Определение способов сбора и анализа информации</a:t>
                      </a:r>
                      <a:endParaRPr lang="ru-RU" sz="900" dirty="0">
                        <a:effectLst/>
                      </a:endParaRPr>
                    </a:p>
                    <a:p>
                      <a:pPr marR="91440" algn="ctr">
                        <a:lnSpc>
                          <a:spcPts val="1370"/>
                        </a:lnSpc>
                        <a:spcAft>
                          <a:spcPts val="0"/>
                        </a:spcAft>
                      </a:pPr>
                      <a:r>
                        <a:rPr lang="ru-RU" sz="800" dirty="0">
                          <a:effectLst/>
                        </a:rPr>
                        <a:t>-Определение способа представления результатов (форма учета работы в группе) -Установление процедур и критериев оценки результатов процесса</a:t>
                      </a:r>
                      <a:endParaRPr lang="ru-RU" sz="900" dirty="0">
                        <a:effectLst/>
                      </a:endParaRPr>
                    </a:p>
                    <a:p>
                      <a:pPr marR="91440" algn="ctr">
                        <a:lnSpc>
                          <a:spcPts val="1370"/>
                        </a:lnSpc>
                        <a:spcAft>
                          <a:spcPts val="0"/>
                        </a:spcAft>
                      </a:pPr>
                      <a:r>
                        <a:rPr lang="ru-RU" sz="800" dirty="0">
                          <a:effectLst/>
                        </a:rPr>
                        <a:t>-Распределение задач (обязанностей) между членами команды</a:t>
                      </a:r>
                      <a:endParaRPr lang="ru-RU" sz="900" dirty="0">
                        <a:effectLst/>
                        <a:latin typeface="Times New Roman"/>
                        <a:ea typeface="Times New Roman"/>
                      </a:endParaRPr>
                    </a:p>
                  </a:txBody>
                  <a:tcPr marL="18153" marR="18153" marT="0" marB="0" anchor="ctr"/>
                </a:tc>
                <a:tc>
                  <a:txBody>
                    <a:bodyPr/>
                    <a:lstStyle/>
                    <a:p>
                      <a:pPr marL="4445" indent="-4445" algn="ctr">
                        <a:lnSpc>
                          <a:spcPts val="1405"/>
                        </a:lnSpc>
                        <a:spcAft>
                          <a:spcPts val="0"/>
                        </a:spcAft>
                      </a:pPr>
                      <a:r>
                        <a:rPr lang="ru-RU" sz="800" dirty="0">
                          <a:effectLst/>
                        </a:rPr>
                        <a:t>Вырабатывают план действий. Формулируют задачи</a:t>
                      </a:r>
                      <a:endParaRPr lang="ru-RU" sz="900" dirty="0">
                        <a:effectLst/>
                        <a:latin typeface="Times New Roman"/>
                        <a:ea typeface="Times New Roman"/>
                      </a:endParaRPr>
                    </a:p>
                  </a:txBody>
                  <a:tcPr marL="18153" marR="18153" marT="0" marB="0" anchor="ctr"/>
                </a:tc>
                <a:tc>
                  <a:txBody>
                    <a:bodyPr/>
                    <a:lstStyle/>
                    <a:p>
                      <a:pPr marL="4445" indent="-4445" algn="ctr">
                        <a:lnSpc>
                          <a:spcPts val="1370"/>
                        </a:lnSpc>
                        <a:spcAft>
                          <a:spcPts val="0"/>
                        </a:spcAft>
                      </a:pPr>
                      <a:r>
                        <a:rPr lang="ru-RU" sz="800" dirty="0">
                          <a:effectLst/>
                        </a:rPr>
                        <a:t>Предлагает идеи, высказывает предложения</a:t>
                      </a:r>
                      <a:endParaRPr lang="ru-RU" sz="900" dirty="0">
                        <a:effectLst/>
                        <a:latin typeface="Times New Roman"/>
                        <a:ea typeface="Times New Roman"/>
                      </a:endParaRPr>
                    </a:p>
                  </a:txBody>
                  <a:tcPr marL="18153" marR="18153" marT="0" marB="0" anchor="ctr"/>
                </a:tc>
              </a:tr>
              <a:tr h="579842">
                <a:tc>
                  <a:txBody>
                    <a:bodyPr/>
                    <a:lstStyle/>
                    <a:p>
                      <a:pPr algn="ctr">
                        <a:lnSpc>
                          <a:spcPts val="1370"/>
                        </a:lnSpc>
                        <a:spcAft>
                          <a:spcPts val="0"/>
                        </a:spcAft>
                      </a:pPr>
                      <a:r>
                        <a:rPr lang="ru-RU" sz="800">
                          <a:effectLst/>
                        </a:rPr>
                        <a:t>Исследование</a:t>
                      </a:r>
                      <a:endParaRPr lang="ru-RU" sz="900">
                        <a:effectLst/>
                        <a:latin typeface="Times New Roman"/>
                        <a:ea typeface="Times New Roman"/>
                      </a:endParaRPr>
                    </a:p>
                  </a:txBody>
                  <a:tcPr marL="18153" marR="18153" marT="0" marB="0" anchor="ctr"/>
                </a:tc>
                <a:tc>
                  <a:txBody>
                    <a:bodyPr/>
                    <a:lstStyle/>
                    <a:p>
                      <a:pPr marL="4445" indent="-4445" algn="ctr">
                        <a:lnSpc>
                          <a:spcPts val="1370"/>
                        </a:lnSpc>
                        <a:spcAft>
                          <a:spcPts val="0"/>
                        </a:spcAft>
                      </a:pPr>
                      <a:r>
                        <a:rPr lang="ru-RU" sz="800">
                          <a:effectLst/>
                        </a:rPr>
                        <a:t>Выдвижение гипотез. Сбор информации, решение промежуточных задач. Основные инструменты: интервью, вопросы, наблюдения, эксперименты</a:t>
                      </a:r>
                      <a:endParaRPr lang="ru-RU" sz="900">
                        <a:effectLst/>
                        <a:latin typeface="Times New Roman"/>
                        <a:ea typeface="Times New Roman"/>
                      </a:endParaRPr>
                    </a:p>
                  </a:txBody>
                  <a:tcPr marL="18153" marR="18153" marT="0" marB="0" anchor="ctr"/>
                </a:tc>
                <a:tc>
                  <a:txBody>
                    <a:bodyPr/>
                    <a:lstStyle/>
                    <a:p>
                      <a:pPr marR="91440" algn="ctr">
                        <a:lnSpc>
                          <a:spcPts val="1440"/>
                        </a:lnSpc>
                        <a:spcAft>
                          <a:spcPts val="0"/>
                        </a:spcAft>
                      </a:pPr>
                      <a:r>
                        <a:rPr lang="ru-RU" sz="800">
                          <a:effectLst/>
                        </a:rPr>
                        <a:t>Выполняют исследования, решая промежуточные задачи</a:t>
                      </a:r>
                      <a:endParaRPr lang="ru-RU" sz="900">
                        <a:effectLst/>
                        <a:latin typeface="Times New Roman"/>
                        <a:ea typeface="Times New Roman"/>
                      </a:endParaRPr>
                    </a:p>
                  </a:txBody>
                  <a:tcPr marL="18153" marR="18153" marT="0" marB="0" anchor="ctr"/>
                </a:tc>
                <a:tc>
                  <a:txBody>
                    <a:bodyPr/>
                    <a:lstStyle/>
                    <a:p>
                      <a:pPr marR="36830" algn="ctr">
                        <a:lnSpc>
                          <a:spcPts val="1405"/>
                        </a:lnSpc>
                        <a:spcAft>
                          <a:spcPts val="0"/>
                        </a:spcAft>
                      </a:pPr>
                      <a:r>
                        <a:rPr lang="ru-RU" sz="800">
                          <a:effectLst/>
                        </a:rPr>
                        <a:t>Наблюдает, советует, руководит деятельностью</a:t>
                      </a:r>
                      <a:endParaRPr lang="ru-RU" sz="900">
                        <a:effectLst/>
                        <a:latin typeface="Times New Roman"/>
                        <a:ea typeface="Times New Roman"/>
                      </a:endParaRPr>
                    </a:p>
                  </a:txBody>
                  <a:tcPr marL="18153" marR="18153" marT="0" marB="0" anchor="ctr"/>
                </a:tc>
              </a:tr>
              <a:tr h="627971">
                <a:tc>
                  <a:txBody>
                    <a:bodyPr/>
                    <a:lstStyle/>
                    <a:p>
                      <a:pPr algn="ctr">
                        <a:lnSpc>
                          <a:spcPts val="1370"/>
                        </a:lnSpc>
                        <a:spcAft>
                          <a:spcPts val="0"/>
                        </a:spcAft>
                      </a:pPr>
                      <a:r>
                        <a:rPr lang="ru-RU" sz="800">
                          <a:effectLst/>
                        </a:rPr>
                        <a:t>Подготовка представления проекта </a:t>
                      </a:r>
                      <a:endParaRPr lang="ru-RU" sz="900">
                        <a:effectLst/>
                        <a:latin typeface="Times New Roman"/>
                        <a:ea typeface="Times New Roman"/>
                      </a:endParaRPr>
                    </a:p>
                  </a:txBody>
                  <a:tcPr marL="18153" marR="18153" marT="0" marB="0" anchor="ctr"/>
                </a:tc>
                <a:tc>
                  <a:txBody>
                    <a:bodyPr/>
                    <a:lstStyle/>
                    <a:p>
                      <a:pPr marR="45720" algn="ctr">
                        <a:lnSpc>
                          <a:spcPts val="1370"/>
                        </a:lnSpc>
                        <a:spcAft>
                          <a:spcPts val="0"/>
                        </a:spcAft>
                      </a:pPr>
                      <a:r>
                        <a:rPr lang="ru-RU" sz="800">
                          <a:effectLst/>
                        </a:rPr>
                        <a:t>Возможные формы представления (продукта) и результата (отчета): устный отчет, устный отчет с демонстрацией материалов в т.ч с ИКТ, письменный отчет, постер и устное выступление и т.п.</a:t>
                      </a:r>
                      <a:endParaRPr lang="ru-RU" sz="900">
                        <a:effectLst/>
                        <a:latin typeface="Times New Roman"/>
                        <a:ea typeface="Times New Roman"/>
                      </a:endParaRPr>
                    </a:p>
                  </a:txBody>
                  <a:tcPr marL="18153" marR="18153" marT="0" marB="0" anchor="ctr"/>
                </a:tc>
                <a:tc>
                  <a:txBody>
                    <a:bodyPr/>
                    <a:lstStyle/>
                    <a:p>
                      <a:pPr algn="ctr">
                        <a:lnSpc>
                          <a:spcPts val="1370"/>
                        </a:lnSpc>
                        <a:spcAft>
                          <a:spcPts val="0"/>
                        </a:spcAft>
                      </a:pPr>
                      <a:r>
                        <a:rPr lang="ru-RU" sz="800">
                          <a:effectLst/>
                        </a:rPr>
                        <a:t>Отчитываются, обсуждают</a:t>
                      </a:r>
                      <a:endParaRPr lang="ru-RU" sz="900">
                        <a:effectLst/>
                        <a:latin typeface="Times New Roman"/>
                        <a:ea typeface="Times New Roman"/>
                      </a:endParaRPr>
                    </a:p>
                  </a:txBody>
                  <a:tcPr marL="18153" marR="18153" marT="0" marB="0" anchor="ctr"/>
                </a:tc>
                <a:tc>
                  <a:txBody>
                    <a:bodyPr/>
                    <a:lstStyle/>
                    <a:p>
                      <a:pPr indent="4445" algn="ctr">
                        <a:lnSpc>
                          <a:spcPts val="1440"/>
                        </a:lnSpc>
                        <a:spcAft>
                          <a:spcPts val="0"/>
                        </a:spcAft>
                      </a:pPr>
                      <a:r>
                        <a:rPr lang="ru-RU" sz="800">
                          <a:effectLst/>
                        </a:rPr>
                        <a:t>Слушает, задает вопросы в роли рядового участника</a:t>
                      </a:r>
                      <a:endParaRPr lang="ru-RU" sz="900">
                        <a:effectLst/>
                        <a:latin typeface="Times New Roman"/>
                        <a:ea typeface="Times New Roman"/>
                      </a:endParaRPr>
                    </a:p>
                  </a:txBody>
                  <a:tcPr marL="18153" marR="18153" marT="0" marB="0" anchor="ctr"/>
                </a:tc>
              </a:tr>
              <a:tr h="890050">
                <a:tc>
                  <a:txBody>
                    <a:bodyPr/>
                    <a:lstStyle/>
                    <a:p>
                      <a:pPr algn="ctr">
                        <a:lnSpc>
                          <a:spcPts val="1370"/>
                        </a:lnSpc>
                        <a:spcAft>
                          <a:spcPts val="0"/>
                        </a:spcAft>
                      </a:pPr>
                      <a:r>
                        <a:rPr lang="ru-RU" sz="800">
                          <a:effectLst/>
                        </a:rPr>
                        <a:t>Оценка результатов</a:t>
                      </a:r>
                      <a:endParaRPr lang="ru-RU" sz="900">
                        <a:effectLst/>
                      </a:endParaRPr>
                    </a:p>
                    <a:p>
                      <a:pPr algn="ctr">
                        <a:lnSpc>
                          <a:spcPts val="1370"/>
                        </a:lnSpc>
                        <a:spcAft>
                          <a:spcPts val="0"/>
                        </a:spcAft>
                      </a:pPr>
                      <a:r>
                        <a:rPr lang="ru-RU" sz="800">
                          <a:effectLst/>
                        </a:rPr>
                        <a:t>проектной</a:t>
                      </a:r>
                      <a:endParaRPr lang="ru-RU" sz="900">
                        <a:effectLst/>
                      </a:endParaRPr>
                    </a:p>
                    <a:p>
                      <a:pPr algn="ctr">
                        <a:lnSpc>
                          <a:spcPts val="1370"/>
                        </a:lnSpc>
                        <a:spcAft>
                          <a:spcPts val="0"/>
                        </a:spcAft>
                      </a:pPr>
                      <a:r>
                        <a:rPr lang="ru-RU" sz="800">
                          <a:effectLst/>
                        </a:rPr>
                        <a:t>деятельности</a:t>
                      </a:r>
                      <a:endParaRPr lang="ru-RU" sz="900">
                        <a:effectLst/>
                        <a:latin typeface="Times New Roman"/>
                        <a:ea typeface="Times New Roman"/>
                      </a:endParaRPr>
                    </a:p>
                  </a:txBody>
                  <a:tcPr marL="18153" marR="18153" marT="0" marB="0" anchor="ctr"/>
                </a:tc>
                <a:tc>
                  <a:txBody>
                    <a:bodyPr/>
                    <a:lstStyle/>
                    <a:p>
                      <a:pPr marR="814070" indent="8890" algn="ctr">
                        <a:lnSpc>
                          <a:spcPts val="1370"/>
                        </a:lnSpc>
                        <a:spcAft>
                          <a:spcPts val="0"/>
                        </a:spcAft>
                      </a:pPr>
                      <a:r>
                        <a:rPr lang="ru-RU" sz="800">
                          <a:effectLst/>
                        </a:rPr>
                        <a:t>Анализ информации. Формулирование выводов. Предъявление на защите проекта</a:t>
                      </a:r>
                      <a:endParaRPr lang="ru-RU" sz="900">
                        <a:effectLst/>
                        <a:latin typeface="Times New Roman"/>
                        <a:ea typeface="Times New Roman"/>
                      </a:endParaRPr>
                    </a:p>
                  </a:txBody>
                  <a:tcPr marL="18153" marR="18153" marT="0" marB="0" anchor="ctr"/>
                </a:tc>
                <a:tc>
                  <a:txBody>
                    <a:bodyPr/>
                    <a:lstStyle/>
                    <a:p>
                      <a:pPr algn="ctr">
                        <a:lnSpc>
                          <a:spcPts val="1370"/>
                        </a:lnSpc>
                        <a:spcAft>
                          <a:spcPts val="0"/>
                        </a:spcAft>
                      </a:pPr>
                      <a:r>
                        <a:rPr lang="ru-RU" sz="800">
                          <a:effectLst/>
                        </a:rPr>
                        <a:t>Коллективно обсуждают,</a:t>
                      </a:r>
                      <a:endParaRPr lang="ru-RU" sz="900">
                        <a:effectLst/>
                      </a:endParaRPr>
                    </a:p>
                    <a:p>
                      <a:pPr algn="ctr">
                        <a:lnSpc>
                          <a:spcPts val="1370"/>
                        </a:lnSpc>
                        <a:spcAft>
                          <a:spcPts val="0"/>
                        </a:spcAft>
                      </a:pPr>
                      <a:r>
                        <a:rPr lang="ru-RU" sz="800">
                          <a:effectLst/>
                        </a:rPr>
                        <a:t>дают самооценку и анализируют</a:t>
                      </a:r>
                      <a:endParaRPr lang="ru-RU" sz="900">
                        <a:effectLst/>
                      </a:endParaRPr>
                    </a:p>
                    <a:p>
                      <a:pPr algn="ctr">
                        <a:lnSpc>
                          <a:spcPts val="1370"/>
                        </a:lnSpc>
                        <a:spcAft>
                          <a:spcPts val="0"/>
                        </a:spcAft>
                      </a:pPr>
                      <a:r>
                        <a:rPr lang="ru-RU" sz="800">
                          <a:effectLst/>
                        </a:rPr>
                        <a:t>информацию.</a:t>
                      </a:r>
                      <a:endParaRPr lang="ru-RU" sz="900">
                        <a:effectLst/>
                      </a:endParaRPr>
                    </a:p>
                    <a:p>
                      <a:pPr indent="8890" algn="ctr">
                        <a:lnSpc>
                          <a:spcPts val="1370"/>
                        </a:lnSpc>
                        <a:spcAft>
                          <a:spcPts val="0"/>
                        </a:spcAft>
                      </a:pPr>
                      <a:r>
                        <a:rPr lang="ru-RU" sz="800">
                          <a:effectLst/>
                        </a:rPr>
                        <a:t>Готовят выступление на защиту проекта</a:t>
                      </a:r>
                      <a:endParaRPr lang="ru-RU" sz="900">
                        <a:effectLst/>
                        <a:latin typeface="Times New Roman"/>
                        <a:ea typeface="Times New Roman"/>
                      </a:endParaRPr>
                    </a:p>
                  </a:txBody>
                  <a:tcPr marL="18153" marR="18153" marT="0" marB="0" anchor="ctr"/>
                </a:tc>
                <a:tc>
                  <a:txBody>
                    <a:bodyPr/>
                    <a:lstStyle/>
                    <a:p>
                      <a:pPr indent="8890" algn="ctr">
                        <a:lnSpc>
                          <a:spcPts val="1405"/>
                        </a:lnSpc>
                        <a:spcAft>
                          <a:spcPts val="0"/>
                        </a:spcAft>
                      </a:pPr>
                      <a:r>
                        <a:rPr lang="ru-RU" sz="800" dirty="0">
                          <a:effectLst/>
                        </a:rPr>
                        <a:t>Оценивает усилия учащихся, креативность, качество использования источников и отчета</a:t>
                      </a:r>
                      <a:endParaRPr lang="ru-RU" sz="900" dirty="0">
                        <a:effectLst/>
                        <a:latin typeface="Times New Roman"/>
                        <a:ea typeface="Times New Roman"/>
                      </a:endParaRPr>
                    </a:p>
                  </a:txBody>
                  <a:tcPr marL="18153" marR="18153" marT="0" marB="0" anchor="ctr"/>
                </a:tc>
              </a:tr>
            </a:tbl>
          </a:graphicData>
        </a:graphic>
      </p:graphicFrame>
      <p:sp>
        <p:nvSpPr>
          <p:cNvPr id="2" name="Заголовок 1"/>
          <p:cNvSpPr>
            <a:spLocks noGrp="1"/>
          </p:cNvSpPr>
          <p:nvPr>
            <p:ph type="title"/>
          </p:nvPr>
        </p:nvSpPr>
        <p:spPr>
          <a:xfrm>
            <a:off x="457200" y="260648"/>
            <a:ext cx="8229600" cy="1008112"/>
          </a:xfrm>
        </p:spPr>
        <p:txBody>
          <a:bodyPr>
            <a:noAutofit/>
          </a:bodyPr>
          <a:lstStyle/>
          <a:p>
            <a:r>
              <a:rPr lang="ru-RU" sz="3200" b="1" dirty="0">
                <a:solidFill>
                  <a:schemeClr val="tx1"/>
                </a:solidFill>
              </a:rPr>
              <a:t>Последовательность работы над проектом</a:t>
            </a:r>
          </a:p>
        </p:txBody>
      </p:sp>
    </p:spTree>
    <p:extLst>
      <p:ext uri="{BB962C8B-B14F-4D97-AF65-F5344CB8AC3E}">
        <p14:creationId xmlns:p14="http://schemas.microsoft.com/office/powerpoint/2010/main" val="552314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96752"/>
            <a:ext cx="8784976" cy="5400600"/>
          </a:xfrm>
        </p:spPr>
        <p:txBody>
          <a:bodyPr>
            <a:normAutofit fontScale="40000" lnSpcReduction="20000"/>
          </a:bodyPr>
          <a:lstStyle/>
          <a:p>
            <a:r>
              <a:rPr lang="ru-RU" sz="3500" b="1" dirty="0">
                <a:solidFill>
                  <a:schemeClr val="tx1"/>
                </a:solidFill>
              </a:rPr>
              <a:t>08.00 - 08.15 Совещание руководителей проектных групп при директоре</a:t>
            </a:r>
            <a:endParaRPr lang="ru-RU" sz="3500" dirty="0">
              <a:solidFill>
                <a:schemeClr val="tx1"/>
              </a:solidFill>
            </a:endParaRPr>
          </a:p>
          <a:p>
            <a:r>
              <a:rPr lang="ru-RU" sz="3500" b="1" dirty="0">
                <a:solidFill>
                  <a:schemeClr val="tx1"/>
                </a:solidFill>
              </a:rPr>
              <a:t>08.20 – 08.25 </a:t>
            </a:r>
            <a:r>
              <a:rPr lang="ru-RU" sz="3500" b="1" dirty="0" smtClean="0">
                <a:solidFill>
                  <a:schemeClr val="tx1"/>
                </a:solidFill>
              </a:rPr>
              <a:t>Зарядка</a:t>
            </a:r>
            <a:endParaRPr lang="ru-RU" sz="3500" dirty="0">
              <a:solidFill>
                <a:schemeClr val="tx1"/>
              </a:solidFill>
            </a:endParaRPr>
          </a:p>
          <a:p>
            <a:r>
              <a:rPr lang="ru-RU" sz="3500" b="1" dirty="0">
                <a:solidFill>
                  <a:schemeClr val="tx1"/>
                </a:solidFill>
              </a:rPr>
              <a:t>08.30 – 09.00 Общешкольная линейка в спортзале: установка на проектное обучение, руководители расходятся со своими группами по закреплённым кабинетам.</a:t>
            </a:r>
            <a:endParaRPr lang="ru-RU" sz="3500" dirty="0">
              <a:solidFill>
                <a:schemeClr val="tx1"/>
              </a:solidFill>
            </a:endParaRPr>
          </a:p>
          <a:p>
            <a:r>
              <a:rPr lang="ru-RU" sz="3500" b="1" dirty="0">
                <a:solidFill>
                  <a:schemeClr val="tx1"/>
                </a:solidFill>
              </a:rPr>
              <a:t>09.15 – 10.10 Адаптация. Знакомство в группе.  Установочное собрание</a:t>
            </a:r>
            <a:endParaRPr lang="ru-RU" sz="3500" dirty="0">
              <a:solidFill>
                <a:schemeClr val="tx1"/>
              </a:solidFill>
            </a:endParaRPr>
          </a:p>
          <a:p>
            <a:r>
              <a:rPr lang="ru-RU" sz="3500" b="1" dirty="0">
                <a:solidFill>
                  <a:schemeClr val="tx1"/>
                </a:solidFill>
              </a:rPr>
              <a:t>(наличие отсутствующих в группе; слово учителя как руководителя о предстоящей совместной деятельности: как учимся эту неделю, временные рамки проекта, распределение обязанностей между  членами группы).</a:t>
            </a:r>
            <a:endParaRPr lang="ru-RU" sz="3500" dirty="0">
              <a:solidFill>
                <a:schemeClr val="tx1"/>
              </a:solidFill>
            </a:endParaRPr>
          </a:p>
          <a:p>
            <a:r>
              <a:rPr lang="ru-RU" sz="3500" b="1" dirty="0">
                <a:solidFill>
                  <a:schemeClr val="tx1"/>
                </a:solidFill>
              </a:rPr>
              <a:t>10.20 – 11.00 Тренинговые упражнения.</a:t>
            </a:r>
            <a:endParaRPr lang="ru-RU" sz="3500" dirty="0">
              <a:solidFill>
                <a:schemeClr val="tx1"/>
              </a:solidFill>
            </a:endParaRPr>
          </a:p>
          <a:p>
            <a:r>
              <a:rPr lang="ru-RU" sz="3500" b="1" dirty="0">
                <a:solidFill>
                  <a:schemeClr val="tx1"/>
                </a:solidFill>
              </a:rPr>
              <a:t>11.15 – 13.30 Погружение в проект: учитель предлагает проблемную ситуацию, называет тему (которая уже ребятам знакома); идет уточнение ключевых понятий темы; работа над проблематизацией, вычленение одной (двух) проблем, определяются  цели и задачи для её решения; формулирование учебной задачи (нежесткое формулирование);  первое обсуждение, как решать задачу, какие методы использовать.  Разработка плана исследования </a:t>
            </a:r>
            <a:r>
              <a:rPr lang="ru-RU" sz="3500" b="1" i="1" dirty="0">
                <a:solidFill>
                  <a:schemeClr val="tx1"/>
                </a:solidFill>
              </a:rPr>
              <a:t>(проекта);</a:t>
            </a:r>
            <a:r>
              <a:rPr lang="ru-RU" sz="3500" b="1" dirty="0">
                <a:solidFill>
                  <a:schemeClr val="tx1"/>
                </a:solidFill>
              </a:rPr>
              <a:t> Распределение обязанностей между членами группы; составление плана на следующий день; задание на дом (берут на себя члены группы по необходимости).</a:t>
            </a:r>
            <a:endParaRPr lang="ru-RU" sz="3500" dirty="0">
              <a:solidFill>
                <a:schemeClr val="tx1"/>
              </a:solidFill>
            </a:endParaRPr>
          </a:p>
          <a:p>
            <a:r>
              <a:rPr lang="ru-RU" sz="3500" b="1" dirty="0">
                <a:solidFill>
                  <a:schemeClr val="tx1"/>
                </a:solidFill>
              </a:rPr>
              <a:t>13.45 Ежедневно учителя собираются на планерку (итоги дня):</a:t>
            </a:r>
            <a:endParaRPr lang="ru-RU" sz="3500" dirty="0">
              <a:solidFill>
                <a:schemeClr val="tx1"/>
              </a:solidFill>
            </a:endParaRPr>
          </a:p>
          <a:p>
            <a:r>
              <a:rPr lang="ru-RU" sz="3500" b="1" dirty="0">
                <a:solidFill>
                  <a:schemeClr val="tx1"/>
                </a:solidFill>
              </a:rPr>
              <a:t>- список участников группы;</a:t>
            </a:r>
            <a:endParaRPr lang="ru-RU" sz="3500" dirty="0">
              <a:solidFill>
                <a:schemeClr val="tx1"/>
              </a:solidFill>
            </a:endParaRPr>
          </a:p>
          <a:p>
            <a:r>
              <a:rPr lang="ru-RU" sz="3500" b="1" dirty="0">
                <a:solidFill>
                  <a:schemeClr val="tx1"/>
                </a:solidFill>
              </a:rPr>
              <a:t>- отсутствующие;</a:t>
            </a:r>
            <a:endParaRPr lang="ru-RU" sz="3500" dirty="0">
              <a:solidFill>
                <a:schemeClr val="tx1"/>
              </a:solidFill>
            </a:endParaRPr>
          </a:p>
          <a:p>
            <a:r>
              <a:rPr lang="ru-RU" sz="3500" b="1" dirty="0">
                <a:solidFill>
                  <a:schemeClr val="tx1"/>
                </a:solidFill>
              </a:rPr>
              <a:t>- что удалось;</a:t>
            </a:r>
            <a:endParaRPr lang="ru-RU" sz="3500" dirty="0">
              <a:solidFill>
                <a:schemeClr val="tx1"/>
              </a:solidFill>
            </a:endParaRPr>
          </a:p>
          <a:p>
            <a:r>
              <a:rPr lang="ru-RU" sz="3500" b="1" dirty="0">
                <a:solidFill>
                  <a:schemeClr val="tx1"/>
                </a:solidFill>
              </a:rPr>
              <a:t>- какие возникли  проблемы;</a:t>
            </a:r>
            <a:endParaRPr lang="ru-RU" sz="3500" dirty="0">
              <a:solidFill>
                <a:schemeClr val="tx1"/>
              </a:solidFill>
            </a:endParaRPr>
          </a:p>
          <a:p>
            <a:r>
              <a:rPr lang="ru-RU" sz="3500" b="1" dirty="0">
                <a:solidFill>
                  <a:schemeClr val="tx1"/>
                </a:solidFill>
              </a:rPr>
              <a:t>- какая нужна методическая поддержка:</a:t>
            </a:r>
            <a:endParaRPr lang="ru-RU" sz="3500" dirty="0">
              <a:solidFill>
                <a:schemeClr val="tx1"/>
              </a:solidFill>
            </a:endParaRPr>
          </a:p>
          <a:p>
            <a:r>
              <a:rPr lang="ru-RU" sz="3500" b="1" dirty="0">
                <a:solidFill>
                  <a:schemeClr val="tx1"/>
                </a:solidFill>
              </a:rPr>
              <a:t>от администрации,</a:t>
            </a:r>
            <a:endParaRPr lang="ru-RU" sz="3500" dirty="0">
              <a:solidFill>
                <a:schemeClr val="tx1"/>
              </a:solidFill>
            </a:endParaRPr>
          </a:p>
          <a:p>
            <a:r>
              <a:rPr lang="ru-RU" sz="3500" b="1" dirty="0">
                <a:solidFill>
                  <a:schemeClr val="tx1"/>
                </a:solidFill>
              </a:rPr>
              <a:t>от библиотекаря,</a:t>
            </a:r>
            <a:endParaRPr lang="ru-RU" sz="3500" dirty="0">
              <a:solidFill>
                <a:schemeClr val="tx1"/>
              </a:solidFill>
            </a:endParaRPr>
          </a:p>
          <a:p>
            <a:r>
              <a:rPr lang="ru-RU" sz="3500" b="1" dirty="0">
                <a:solidFill>
                  <a:schemeClr val="tx1"/>
                </a:solidFill>
              </a:rPr>
              <a:t>от учителей-консультантов;</a:t>
            </a:r>
            <a:endParaRPr lang="ru-RU" sz="3500" dirty="0">
              <a:solidFill>
                <a:schemeClr val="tx1"/>
              </a:solidFill>
            </a:endParaRPr>
          </a:p>
          <a:p>
            <a:r>
              <a:rPr lang="ru-RU" sz="3500" b="1" dirty="0" smtClean="0">
                <a:solidFill>
                  <a:schemeClr val="tx1"/>
                </a:solidFill>
              </a:rPr>
              <a:t>- </a:t>
            </a:r>
            <a:r>
              <a:rPr lang="ru-RU" sz="3500" b="1" dirty="0">
                <a:solidFill>
                  <a:schemeClr val="tx1"/>
                </a:solidFill>
              </a:rPr>
              <a:t>планы руководителей проектных групп на следующий день.</a:t>
            </a:r>
            <a:endParaRPr lang="ru-RU" sz="3500" dirty="0">
              <a:solidFill>
                <a:schemeClr val="tx1"/>
              </a:solidFill>
            </a:endParaRPr>
          </a:p>
          <a:p>
            <a:pPr marL="0" indent="0">
              <a:buNone/>
            </a:pPr>
            <a:endParaRPr lang="ru-RU" dirty="0"/>
          </a:p>
        </p:txBody>
      </p:sp>
      <p:sp>
        <p:nvSpPr>
          <p:cNvPr id="2" name="Заголовок 1"/>
          <p:cNvSpPr>
            <a:spLocks noGrp="1"/>
          </p:cNvSpPr>
          <p:nvPr>
            <p:ph type="title"/>
          </p:nvPr>
        </p:nvSpPr>
        <p:spPr>
          <a:xfrm>
            <a:off x="457200" y="188640"/>
            <a:ext cx="8229600" cy="1368152"/>
          </a:xfrm>
        </p:spPr>
        <p:txBody>
          <a:bodyPr>
            <a:normAutofit fontScale="90000"/>
          </a:bodyPr>
          <a:lstStyle/>
          <a:p>
            <a:r>
              <a:rPr lang="ru-RU" sz="3100" b="1" dirty="0" smtClean="0"/>
              <a:t/>
            </a:r>
            <a:br>
              <a:rPr lang="ru-RU" sz="3100" b="1" dirty="0" smtClean="0"/>
            </a:br>
            <a:r>
              <a:rPr lang="ru-RU" sz="3100" b="1" dirty="0" smtClean="0">
                <a:solidFill>
                  <a:schemeClr val="tx1"/>
                </a:solidFill>
              </a:rPr>
              <a:t>ГРАФИК РАБОТЫ </a:t>
            </a:r>
            <a:r>
              <a:rPr lang="ru-RU" sz="3100" b="1" dirty="0">
                <a:solidFill>
                  <a:schemeClr val="tx1"/>
                </a:solidFill>
              </a:rPr>
              <a:t>В ПЕРИОД ПРОЕКТНОЙ НЕДЕЛИ В ГИМНАЗИИ </a:t>
            </a:r>
            <a:r>
              <a:rPr lang="ru-RU" dirty="0"/>
              <a:t/>
            </a:r>
            <a:br>
              <a:rPr lang="ru-RU" dirty="0"/>
            </a:br>
            <a:endParaRPr lang="ru-RU" dirty="0"/>
          </a:p>
        </p:txBody>
      </p:sp>
    </p:spTree>
    <p:extLst>
      <p:ext uri="{BB962C8B-B14F-4D97-AF65-F5344CB8AC3E}">
        <p14:creationId xmlns:p14="http://schemas.microsoft.com/office/powerpoint/2010/main" val="89082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764704"/>
            <a:ext cx="8568952" cy="5832648"/>
          </a:xfrm>
        </p:spPr>
        <p:txBody>
          <a:bodyPr>
            <a:normAutofit fontScale="55000" lnSpcReduction="20000"/>
          </a:bodyPr>
          <a:lstStyle/>
          <a:p>
            <a:pPr marL="0" indent="0" algn="ctr">
              <a:lnSpc>
                <a:spcPct val="120000"/>
              </a:lnSpc>
              <a:spcBef>
                <a:spcPts val="0"/>
              </a:spcBef>
              <a:buNone/>
            </a:pPr>
            <a:r>
              <a:rPr lang="ru-RU" sz="2900" b="1" dirty="0">
                <a:solidFill>
                  <a:schemeClr val="tx1"/>
                </a:solidFill>
              </a:rPr>
              <a:t>В состав проектной папки (портфолио проекта) входят</a:t>
            </a:r>
            <a:r>
              <a:rPr lang="ru-RU" sz="2900" dirty="0">
                <a:solidFill>
                  <a:schemeClr val="tx1"/>
                </a:solidFill>
              </a:rPr>
              <a:t>:</a:t>
            </a:r>
          </a:p>
          <a:p>
            <a:pPr lvl="1">
              <a:lnSpc>
                <a:spcPct val="120000"/>
              </a:lnSpc>
              <a:spcBef>
                <a:spcPts val="0"/>
              </a:spcBef>
            </a:pPr>
            <a:endParaRPr lang="ru-RU" sz="2900" b="1" dirty="0" smtClean="0">
              <a:solidFill>
                <a:schemeClr val="tx1"/>
              </a:solidFill>
            </a:endParaRPr>
          </a:p>
          <a:p>
            <a:pPr lvl="1">
              <a:lnSpc>
                <a:spcPct val="120000"/>
              </a:lnSpc>
              <a:spcBef>
                <a:spcPts val="0"/>
              </a:spcBef>
              <a:buFont typeface="Wingdings" pitchFamily="2" charset="2"/>
              <a:buChar char="Ø"/>
            </a:pPr>
            <a:r>
              <a:rPr lang="ru-RU" sz="2900" b="1" dirty="0" smtClean="0">
                <a:solidFill>
                  <a:schemeClr val="tx1"/>
                </a:solidFill>
              </a:rPr>
              <a:t>- методический </a:t>
            </a:r>
            <a:r>
              <a:rPr lang="ru-RU" sz="2900" b="1" dirty="0">
                <a:solidFill>
                  <a:schemeClr val="tx1"/>
                </a:solidFill>
              </a:rPr>
              <a:t>паспорт проекта;</a:t>
            </a:r>
          </a:p>
          <a:p>
            <a:pPr lvl="1">
              <a:lnSpc>
                <a:spcPct val="120000"/>
              </a:lnSpc>
              <a:spcBef>
                <a:spcPts val="0"/>
              </a:spcBef>
            </a:pPr>
            <a:r>
              <a:rPr lang="ru-RU" sz="2900" b="1" dirty="0" smtClean="0">
                <a:solidFill>
                  <a:schemeClr val="tx1"/>
                </a:solidFill>
              </a:rPr>
              <a:t>- планы </a:t>
            </a:r>
            <a:r>
              <a:rPr lang="ru-RU" sz="2900" b="1" dirty="0">
                <a:solidFill>
                  <a:schemeClr val="tx1"/>
                </a:solidFill>
              </a:rPr>
              <a:t>выполнения проекта и отдельных его этапов (для долгосроч­ных проектов это могут быть недельные или помесячные планы. Для про­екта, выполняемого в ходе проектной недели, - ежедневные. В таких пла­нах указывается индивидуальное задание каждого участника проектной груп­пы на предстоящий промежуток времени, задачи группы в целом, форма выхода очередного этапа);</a:t>
            </a:r>
          </a:p>
          <a:p>
            <a:pPr marL="301943" lvl="1" indent="0">
              <a:lnSpc>
                <a:spcPct val="120000"/>
              </a:lnSpc>
              <a:spcBef>
                <a:spcPts val="0"/>
              </a:spcBef>
              <a:buNone/>
            </a:pPr>
            <a:r>
              <a:rPr lang="ru-RU" sz="2900" b="1" dirty="0" smtClean="0">
                <a:solidFill>
                  <a:schemeClr val="tx1"/>
                </a:solidFill>
              </a:rPr>
              <a:t>      промежуточные </a:t>
            </a:r>
            <a:r>
              <a:rPr lang="ru-RU" sz="2900" b="1" dirty="0">
                <a:solidFill>
                  <a:schemeClr val="tx1"/>
                </a:solidFill>
              </a:rPr>
              <a:t>отчеты </a:t>
            </a:r>
            <a:r>
              <a:rPr lang="ru-RU" sz="2900" b="1" dirty="0" smtClean="0">
                <a:solidFill>
                  <a:schemeClr val="tx1"/>
                </a:solidFill>
              </a:rPr>
              <a:t>группы;</a:t>
            </a:r>
          </a:p>
          <a:p>
            <a:pPr marL="536575" lvl="1" indent="-234950">
              <a:lnSpc>
                <a:spcPct val="120000"/>
              </a:lnSpc>
              <a:spcBef>
                <a:spcPts val="0"/>
              </a:spcBef>
              <a:buNone/>
            </a:pPr>
            <a:r>
              <a:rPr lang="ru-RU" sz="2900" b="1" dirty="0" smtClean="0">
                <a:solidFill>
                  <a:schemeClr val="tx1"/>
                </a:solidFill>
              </a:rPr>
              <a:t>     - вся собранная информация по теме проекта, в том числе необходи­мые ксерокопии и   распечатки из Интернета;	</a:t>
            </a:r>
          </a:p>
          <a:p>
            <a:pPr marL="301943" lvl="1" indent="0">
              <a:buNone/>
            </a:pPr>
            <a:r>
              <a:rPr lang="ru-RU" sz="2900" b="1" dirty="0" smtClean="0">
                <a:solidFill>
                  <a:schemeClr val="tx1"/>
                </a:solidFill>
              </a:rPr>
              <a:t>     - результаты </a:t>
            </a:r>
            <a:r>
              <a:rPr lang="ru-RU" sz="2900" b="1" dirty="0">
                <a:solidFill>
                  <a:schemeClr val="tx1"/>
                </a:solidFill>
              </a:rPr>
              <a:t>исследований и анализа;</a:t>
            </a:r>
          </a:p>
          <a:p>
            <a:pPr marL="301943" lvl="1" indent="0">
              <a:buNone/>
            </a:pPr>
            <a:r>
              <a:rPr lang="ru-RU" sz="2900" b="1" dirty="0" smtClean="0">
                <a:solidFill>
                  <a:schemeClr val="tx1"/>
                </a:solidFill>
              </a:rPr>
              <a:t>     записи </a:t>
            </a:r>
            <a:r>
              <a:rPr lang="ru-RU" sz="2900" b="1" dirty="0">
                <a:solidFill>
                  <a:schemeClr val="tx1"/>
                </a:solidFill>
              </a:rPr>
              <a:t>всех идей, гипотез и решений;</a:t>
            </a:r>
          </a:p>
          <a:p>
            <a:pPr marL="301943" lvl="1" indent="0">
              <a:buNone/>
            </a:pPr>
            <a:r>
              <a:rPr lang="ru-RU" sz="2900" b="1" dirty="0" smtClean="0">
                <a:solidFill>
                  <a:schemeClr val="tx1"/>
                </a:solidFill>
              </a:rPr>
              <a:t>     - отчеты </a:t>
            </a:r>
            <a:r>
              <a:rPr lang="ru-RU" sz="2900" b="1" dirty="0">
                <a:solidFill>
                  <a:schemeClr val="tx1"/>
                </a:solidFill>
              </a:rPr>
              <a:t>о совещаниях группы, проведенных дискуссиях, «мозговых штурмах» и т.д.;</a:t>
            </a:r>
          </a:p>
          <a:p>
            <a:pPr marL="536575" lvl="1" indent="-234950">
              <a:buNone/>
            </a:pPr>
            <a:r>
              <a:rPr lang="ru-RU" sz="2900" b="1" dirty="0" smtClean="0">
                <a:solidFill>
                  <a:schemeClr val="tx1"/>
                </a:solidFill>
              </a:rPr>
              <a:t>     - краткое </a:t>
            </a:r>
            <a:r>
              <a:rPr lang="ru-RU" sz="2900" b="1" dirty="0">
                <a:solidFill>
                  <a:schemeClr val="tx1"/>
                </a:solidFill>
              </a:rPr>
              <a:t>описание всех проблем, с которыми приходится сталкиваться проектантам, </a:t>
            </a:r>
            <a:r>
              <a:rPr lang="ru-RU" sz="2900" b="1" dirty="0" smtClean="0">
                <a:solidFill>
                  <a:schemeClr val="tx1"/>
                </a:solidFill>
              </a:rPr>
              <a:t>способов </a:t>
            </a:r>
            <a:r>
              <a:rPr lang="ru-RU" sz="2900" b="1" dirty="0">
                <a:solidFill>
                  <a:schemeClr val="tx1"/>
                </a:solidFill>
              </a:rPr>
              <a:t>их преодоления;</a:t>
            </a:r>
          </a:p>
          <a:p>
            <a:pPr marL="301943" lvl="1" indent="0">
              <a:buNone/>
            </a:pPr>
            <a:r>
              <a:rPr lang="ru-RU" sz="2900" b="1" dirty="0" smtClean="0">
                <a:solidFill>
                  <a:schemeClr val="tx1"/>
                </a:solidFill>
              </a:rPr>
              <a:t>     - эскизы</a:t>
            </a:r>
            <a:r>
              <a:rPr lang="ru-RU" sz="2900" b="1" dirty="0">
                <a:solidFill>
                  <a:schemeClr val="tx1"/>
                </a:solidFill>
              </a:rPr>
              <a:t>, чертежи, наброски продукта;</a:t>
            </a:r>
          </a:p>
          <a:p>
            <a:pPr marL="301943" lvl="1" indent="0">
              <a:buNone/>
            </a:pPr>
            <a:r>
              <a:rPr lang="ru-RU" sz="2900" b="1" dirty="0" smtClean="0">
                <a:solidFill>
                  <a:schemeClr val="tx1"/>
                </a:solidFill>
              </a:rPr>
              <a:t>     - материалы </a:t>
            </a:r>
            <a:r>
              <a:rPr lang="ru-RU" sz="2900" b="1" dirty="0">
                <a:solidFill>
                  <a:schemeClr val="tx1"/>
                </a:solidFill>
              </a:rPr>
              <a:t>к презентации и черновики группы и т.д.(по усмотрению проектантов).</a:t>
            </a:r>
          </a:p>
          <a:p>
            <a:pPr marL="0" indent="357188">
              <a:buNone/>
            </a:pPr>
            <a:r>
              <a:rPr lang="ru-RU" sz="2900" b="1" dirty="0">
                <a:solidFill>
                  <a:schemeClr val="tx1"/>
                </a:solidFill>
              </a:rPr>
              <a:t>В наполнении проектной папки принимают участие все участники группы.</a:t>
            </a:r>
          </a:p>
          <a:p>
            <a:pPr marL="357188" indent="0">
              <a:buNone/>
            </a:pPr>
            <a:r>
              <a:rPr lang="ru-RU" sz="2900" b="1" dirty="0">
                <a:solidFill>
                  <a:schemeClr val="tx1"/>
                </a:solidFill>
              </a:rPr>
              <a:t>Записи учащихся должны быть по возможности краткими, в форме не­больших набросков и </a:t>
            </a:r>
            <a:r>
              <a:rPr lang="ru-RU" sz="2900" b="1" dirty="0" smtClean="0">
                <a:solidFill>
                  <a:schemeClr val="tx1"/>
                </a:solidFill>
              </a:rPr>
              <a:t>   аннотаций</a:t>
            </a:r>
            <a:r>
              <a:rPr lang="ru-RU" sz="2900" b="1" dirty="0">
                <a:solidFill>
                  <a:schemeClr val="tx1"/>
                </a:solidFill>
              </a:rPr>
              <a:t>.</a:t>
            </a:r>
          </a:p>
          <a:p>
            <a:pPr marL="0" indent="357188">
              <a:buNone/>
            </a:pPr>
            <a:r>
              <a:rPr lang="ru-RU" sz="2900" b="1" i="1" dirty="0">
                <a:solidFill>
                  <a:schemeClr val="tx1"/>
                </a:solidFill>
              </a:rPr>
              <a:t>В день презентации проектов оформленная папка сдается в жюри.</a:t>
            </a:r>
            <a:endParaRPr lang="ru-RU" sz="2900" b="1" dirty="0">
              <a:solidFill>
                <a:schemeClr val="tx1"/>
              </a:solidFill>
            </a:endParaRPr>
          </a:p>
          <a:p>
            <a:pPr marL="0" indent="0">
              <a:buNone/>
            </a:pPr>
            <a:endParaRPr lang="ru-RU" dirty="0" smtClean="0"/>
          </a:p>
          <a:p>
            <a:pPr marL="0" indent="0">
              <a:buNone/>
            </a:pPr>
            <a:endParaRPr lang="ru-RU" dirty="0" smtClean="0"/>
          </a:p>
          <a:p>
            <a:pPr marL="0" indent="0">
              <a:buNone/>
            </a:pPr>
            <a:endParaRPr lang="ru-RU" dirty="0"/>
          </a:p>
          <a:p>
            <a:pPr marL="0" indent="0">
              <a:buNone/>
            </a:pPr>
            <a:endParaRPr lang="ru-RU" dirty="0"/>
          </a:p>
        </p:txBody>
      </p:sp>
      <p:sp>
        <p:nvSpPr>
          <p:cNvPr id="2" name="Заголовок 1"/>
          <p:cNvSpPr>
            <a:spLocks noGrp="1"/>
          </p:cNvSpPr>
          <p:nvPr>
            <p:ph type="title"/>
          </p:nvPr>
        </p:nvSpPr>
        <p:spPr>
          <a:xfrm>
            <a:off x="457200" y="620688"/>
            <a:ext cx="8229600" cy="792088"/>
          </a:xfrm>
        </p:spPr>
        <p:txBody>
          <a:bodyPr>
            <a:normAutofit fontScale="90000"/>
          </a:bodyPr>
          <a:lstStyle/>
          <a:p>
            <a:r>
              <a:rPr lang="ru-RU" b="1" dirty="0">
                <a:solidFill>
                  <a:schemeClr val="tx1"/>
                </a:solidFill>
              </a:rPr>
              <a:t>Оформление проектной папки</a:t>
            </a:r>
            <a:br>
              <a:rPr lang="ru-RU" b="1" dirty="0">
                <a:solidFill>
                  <a:schemeClr val="tx1"/>
                </a:solidFill>
              </a:rPr>
            </a:br>
            <a:r>
              <a:rPr lang="ru-RU" b="1" dirty="0" smtClean="0"/>
              <a:t/>
            </a:r>
            <a:br>
              <a:rPr lang="ru-RU" b="1" dirty="0" smtClean="0"/>
            </a:br>
            <a:endParaRPr lang="ru-RU" dirty="0"/>
          </a:p>
        </p:txBody>
      </p:sp>
    </p:spTree>
    <p:extLst>
      <p:ext uri="{BB962C8B-B14F-4D97-AF65-F5344CB8AC3E}">
        <p14:creationId xmlns:p14="http://schemas.microsoft.com/office/powerpoint/2010/main" val="1658605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229600" cy="5361459"/>
          </a:xfrm>
        </p:spPr>
        <p:txBody>
          <a:bodyPr>
            <a:normAutofit fontScale="92500" lnSpcReduction="10000"/>
          </a:bodyPr>
          <a:lstStyle/>
          <a:p>
            <a:pPr marL="0" indent="0" algn="ctr">
              <a:buNone/>
            </a:pPr>
            <a:endParaRPr lang="ru-RU" sz="2800" b="1" dirty="0" smtClean="0"/>
          </a:p>
          <a:p>
            <a:pPr marL="0" indent="0" algn="ctr">
              <a:buNone/>
            </a:pPr>
            <a:r>
              <a:rPr lang="ru-RU" sz="2800" b="1" dirty="0" smtClean="0">
                <a:solidFill>
                  <a:schemeClr val="tx1"/>
                </a:solidFill>
              </a:rPr>
              <a:t>Методический паспорт учебного проекта</a:t>
            </a:r>
            <a:endParaRPr lang="ru-RU" sz="2800" b="1" dirty="0">
              <a:solidFill>
                <a:schemeClr val="tx1"/>
              </a:solidFill>
            </a:endParaRPr>
          </a:p>
          <a:p>
            <a:pPr marL="0" indent="0" algn="ctr">
              <a:buNone/>
            </a:pPr>
            <a:r>
              <a:rPr lang="ru-RU" sz="2800" b="1" dirty="0" smtClean="0">
                <a:solidFill>
                  <a:schemeClr val="tx1"/>
                </a:solidFill>
              </a:rPr>
              <a:t>Оценка работы</a:t>
            </a:r>
          </a:p>
          <a:p>
            <a:pPr marL="0" indent="0" algn="ctr">
              <a:buNone/>
            </a:pPr>
            <a:r>
              <a:rPr lang="ru-RU" sz="2800" b="1" dirty="0" smtClean="0">
                <a:solidFill>
                  <a:schemeClr val="tx1"/>
                </a:solidFill>
              </a:rPr>
              <a:t>Лист рефлексии рабочего дня</a:t>
            </a:r>
          </a:p>
          <a:p>
            <a:pPr marL="0" indent="0" algn="ctr">
              <a:buNone/>
            </a:pPr>
            <a:r>
              <a:rPr lang="ru-RU" sz="2800" b="1" dirty="0">
                <a:solidFill>
                  <a:schemeClr val="tx1"/>
                </a:solidFill>
              </a:rPr>
              <a:t>п</a:t>
            </a:r>
            <a:r>
              <a:rPr lang="ru-RU" sz="2800" b="1" dirty="0" smtClean="0">
                <a:solidFill>
                  <a:schemeClr val="tx1"/>
                </a:solidFill>
              </a:rPr>
              <a:t>роектной недели:</a:t>
            </a:r>
          </a:p>
          <a:p>
            <a:pPr lvl="0"/>
            <a:r>
              <a:rPr lang="ru-RU" sz="2800" dirty="0">
                <a:solidFill>
                  <a:schemeClr val="tx1"/>
                </a:solidFill>
              </a:rPr>
              <a:t>Какие главные результаты удалось получить в этот проектный день?</a:t>
            </a:r>
          </a:p>
          <a:p>
            <a:pPr lvl="0"/>
            <a:r>
              <a:rPr lang="ru-RU" sz="2800" dirty="0">
                <a:solidFill>
                  <a:schemeClr val="tx1"/>
                </a:solidFill>
              </a:rPr>
              <a:t>Как и благодаря чему они могли быть достигнуты?</a:t>
            </a:r>
          </a:p>
          <a:p>
            <a:pPr lvl="0"/>
            <a:r>
              <a:rPr lang="ru-RU" sz="2800" dirty="0">
                <a:solidFill>
                  <a:schemeClr val="tx1"/>
                </a:solidFill>
              </a:rPr>
              <a:t>Какие вы испытывали трудности при выполнении сегодняшних задач и какими способами их преодолевали?</a:t>
            </a:r>
          </a:p>
          <a:p>
            <a:pPr lvl="0"/>
            <a:r>
              <a:rPr lang="ru-RU" sz="2800" dirty="0">
                <a:solidFill>
                  <a:schemeClr val="tx1"/>
                </a:solidFill>
              </a:rPr>
              <a:t>Опишите свои впечатления за этот день.</a:t>
            </a:r>
          </a:p>
          <a:p>
            <a:pPr marL="0" indent="0" algn="ctr">
              <a:buNone/>
            </a:pPr>
            <a:endParaRPr lang="ru-RU" sz="2800" b="1" dirty="0" smtClean="0"/>
          </a:p>
          <a:p>
            <a:pPr marL="0" indent="0" algn="ctr">
              <a:buNone/>
            </a:pPr>
            <a:endParaRPr lang="ru-RU" dirty="0"/>
          </a:p>
        </p:txBody>
      </p:sp>
    </p:spTree>
    <p:extLst>
      <p:ext uri="{BB962C8B-B14F-4D97-AF65-F5344CB8AC3E}">
        <p14:creationId xmlns:p14="http://schemas.microsoft.com/office/powerpoint/2010/main" val="3366516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02634"/>
          </a:xfrm>
        </p:spPr>
        <p:txBody>
          <a:bodyPr>
            <a:normAutofit/>
          </a:bodyPr>
          <a:lstStyle/>
          <a:p>
            <a:r>
              <a:rPr lang="ru-RU" sz="2400" dirty="0">
                <a:solidFill>
                  <a:schemeClr val="tx1"/>
                </a:solidFill>
              </a:rPr>
              <a:t>В понятие «подготовка проектной работы» входит не только проведение исследования, оформление результатов в соответствии с нормативной документацией, но и подготовка </a:t>
            </a:r>
            <a:r>
              <a:rPr lang="ru-RU" sz="2400" b="1" i="1" dirty="0">
                <a:solidFill>
                  <a:schemeClr val="tx1"/>
                </a:solidFill>
              </a:rPr>
              <a:t>защитного слова</a:t>
            </a:r>
            <a:r>
              <a:rPr lang="ru-RU" sz="2400" dirty="0">
                <a:solidFill>
                  <a:schemeClr val="tx1"/>
                </a:solidFill>
              </a:rPr>
              <a:t>. Именно этот этап подготовки к изложению материала работы - вызывает наибольшее количество эмоциональных стрессов для авторов работы. Следовательно, этому этапу подготовки «защитного слова» следует уделить особое внимание.</a:t>
            </a:r>
            <a:br>
              <a:rPr lang="ru-RU" sz="2400" dirty="0">
                <a:solidFill>
                  <a:schemeClr val="tx1"/>
                </a:solidFill>
              </a:rPr>
            </a:br>
            <a:r>
              <a:rPr lang="ru-RU" sz="2400" dirty="0">
                <a:solidFill>
                  <a:schemeClr val="tx1"/>
                </a:solidFill>
              </a:rPr>
              <a:t>Целесообразно привлечь на этом этапе психолога, который сможет обеспечить грамотное психологическое сопровождение, выбор точного образа и стилистики защиты работы перед жюри, чтобы представить её в наиболее выигрышном свете.</a:t>
            </a:r>
          </a:p>
        </p:txBody>
      </p:sp>
    </p:spTree>
    <p:extLst>
      <p:ext uri="{BB962C8B-B14F-4D97-AF65-F5344CB8AC3E}">
        <p14:creationId xmlns:p14="http://schemas.microsoft.com/office/powerpoint/2010/main" val="3046536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314602"/>
          </a:xfrm>
        </p:spPr>
        <p:txBody>
          <a:bodyPr>
            <a:normAutofit fontScale="90000"/>
          </a:bodyPr>
          <a:lstStyle/>
          <a:p>
            <a:r>
              <a:rPr lang="ru-RU" sz="2800" b="1" dirty="0" smtClean="0">
                <a:solidFill>
                  <a:schemeClr val="tx1"/>
                </a:solidFill>
              </a:rPr>
              <a:t>Результаты проектно-исследовательской деятельности:</a:t>
            </a:r>
            <a:br>
              <a:rPr lang="ru-RU" sz="2800" b="1" dirty="0" smtClean="0">
                <a:solidFill>
                  <a:schemeClr val="tx1"/>
                </a:solidFill>
              </a:rPr>
            </a:br>
            <a:r>
              <a:rPr lang="ru-RU" sz="2800" dirty="0">
                <a:solidFill>
                  <a:schemeClr val="tx1"/>
                </a:solidFill>
              </a:rPr>
              <a:t>Активизация интереса к знаниям;</a:t>
            </a:r>
            <a:br>
              <a:rPr lang="ru-RU" sz="2800" dirty="0">
                <a:solidFill>
                  <a:schemeClr val="tx1"/>
                </a:solidFill>
              </a:rPr>
            </a:br>
            <a:r>
              <a:rPr lang="ru-RU" sz="2800" dirty="0">
                <a:solidFill>
                  <a:schemeClr val="tx1"/>
                </a:solidFill>
              </a:rPr>
              <a:t>Развитие представлений о межпредметных связях;</a:t>
            </a:r>
            <a:br>
              <a:rPr lang="ru-RU" sz="2800" dirty="0">
                <a:solidFill>
                  <a:schemeClr val="tx1"/>
                </a:solidFill>
              </a:rPr>
            </a:br>
            <a:r>
              <a:rPr lang="ru-RU" sz="2800" dirty="0">
                <a:solidFill>
                  <a:schemeClr val="tx1"/>
                </a:solidFill>
              </a:rPr>
              <a:t>Установка на престижность знаний;</a:t>
            </a:r>
            <a:br>
              <a:rPr lang="ru-RU" sz="2800" dirty="0">
                <a:solidFill>
                  <a:schemeClr val="tx1"/>
                </a:solidFill>
              </a:rPr>
            </a:br>
            <a:r>
              <a:rPr lang="ru-RU" sz="2800" dirty="0">
                <a:solidFill>
                  <a:schemeClr val="tx1"/>
                </a:solidFill>
              </a:rPr>
              <a:t>Развитие коммуникативной направленности;</a:t>
            </a:r>
            <a:br>
              <a:rPr lang="ru-RU" sz="2800" dirty="0">
                <a:solidFill>
                  <a:schemeClr val="tx1"/>
                </a:solidFill>
              </a:rPr>
            </a:br>
            <a:r>
              <a:rPr lang="ru-RU" sz="2800" dirty="0">
                <a:solidFill>
                  <a:schemeClr val="tx1"/>
                </a:solidFill>
              </a:rPr>
              <a:t>Развитие научного мышления;</a:t>
            </a:r>
            <a:br>
              <a:rPr lang="ru-RU" sz="2800" dirty="0">
                <a:solidFill>
                  <a:schemeClr val="tx1"/>
                </a:solidFill>
              </a:rPr>
            </a:br>
            <a:r>
              <a:rPr lang="ru-RU" sz="2800" dirty="0">
                <a:solidFill>
                  <a:schemeClr val="tx1"/>
                </a:solidFill>
              </a:rPr>
              <a:t>Развитие творческого подхода к собственной деятельности;</a:t>
            </a:r>
            <a:br>
              <a:rPr lang="ru-RU" sz="2800" dirty="0">
                <a:solidFill>
                  <a:schemeClr val="tx1"/>
                </a:solidFill>
              </a:rPr>
            </a:br>
            <a:r>
              <a:rPr lang="ru-RU" sz="2800" dirty="0">
                <a:solidFill>
                  <a:schemeClr val="tx1"/>
                </a:solidFill>
              </a:rPr>
              <a:t>Освоение новых информационных </a:t>
            </a:r>
            <a:r>
              <a:rPr lang="ru-RU" sz="2800" dirty="0" smtClean="0">
                <a:solidFill>
                  <a:schemeClr val="tx1"/>
                </a:solidFill>
              </a:rPr>
              <a:t>технологий.</a:t>
            </a:r>
            <a:br>
              <a:rPr lang="ru-RU" sz="2800" dirty="0" smtClean="0">
                <a:solidFill>
                  <a:schemeClr val="tx1"/>
                </a:solidFill>
              </a:rPr>
            </a:br>
            <a:r>
              <a:rPr lang="ru-RU" sz="2700" b="1" dirty="0">
                <a:solidFill>
                  <a:schemeClr val="tx1"/>
                </a:solidFill>
              </a:rPr>
              <a:t>Проектно - исследовательская деятельность </a:t>
            </a:r>
            <a:r>
              <a:rPr lang="ru-RU" sz="2700" dirty="0">
                <a:solidFill>
                  <a:schemeClr val="tx1"/>
                </a:solidFill>
              </a:rPr>
              <a:t>– это средство повышения учебной мотивации, творческого, личностного развития учащихся и формирование мировоззрения через сотрудничество учителя и ученика</a:t>
            </a:r>
            <a:r>
              <a:rPr lang="ru-RU" sz="1400" dirty="0">
                <a:solidFill>
                  <a:schemeClr val="tx1"/>
                </a:solidFill>
              </a:rPr>
              <a:t>.</a:t>
            </a:r>
            <a:br>
              <a:rPr lang="ru-RU" sz="1400" dirty="0">
                <a:solidFill>
                  <a:schemeClr val="tx1"/>
                </a:solidFill>
              </a:rPr>
            </a:br>
            <a:r>
              <a:rPr lang="ru-RU" sz="1400" dirty="0">
                <a:solidFill>
                  <a:schemeClr val="tx1"/>
                </a:solidFill>
              </a:rPr>
              <a:t/>
            </a:r>
            <a:br>
              <a:rPr lang="ru-RU" sz="1400" dirty="0">
                <a:solidFill>
                  <a:schemeClr val="tx1"/>
                </a:solidFill>
              </a:rPr>
            </a:br>
            <a:endParaRPr lang="ru-RU" sz="1400" b="1" dirty="0">
              <a:solidFill>
                <a:schemeClr val="tx1"/>
              </a:solidFill>
            </a:endParaRPr>
          </a:p>
        </p:txBody>
      </p:sp>
    </p:spTree>
    <p:extLst>
      <p:ext uri="{BB962C8B-B14F-4D97-AF65-F5344CB8AC3E}">
        <p14:creationId xmlns:p14="http://schemas.microsoft.com/office/powerpoint/2010/main" val="1592416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16632"/>
            <a:ext cx="8229600" cy="1152128"/>
          </a:xfrm>
        </p:spPr>
        <p:txBody>
          <a:bodyPr>
            <a:normAutofit/>
          </a:bodyPr>
          <a:lstStyle/>
          <a:p>
            <a:pPr>
              <a:defRPr/>
            </a:pPr>
            <a:r>
              <a:rPr lang="ru-RU" sz="2800" dirty="0" smtClean="0">
                <a:solidFill>
                  <a:schemeClr val="tx1"/>
                </a:solidFill>
                <a:latin typeface="Times New Roman" panose="02020603050405020304" pitchFamily="18" charset="0"/>
                <a:cs typeface="Times New Roman" panose="02020603050405020304" pitchFamily="18" charset="0"/>
              </a:rPr>
              <a:t>Проектная неделя </a:t>
            </a:r>
            <a:br>
              <a:rPr lang="ru-RU" sz="2800" dirty="0" smtClean="0">
                <a:solidFill>
                  <a:schemeClr val="tx1"/>
                </a:solidFill>
                <a:latin typeface="Times New Roman" panose="02020603050405020304" pitchFamily="18" charset="0"/>
                <a:cs typeface="Times New Roman" panose="02020603050405020304" pitchFamily="18" charset="0"/>
              </a:rPr>
            </a:br>
            <a:r>
              <a:rPr lang="ru-RU" sz="2800" dirty="0" smtClean="0">
                <a:solidFill>
                  <a:schemeClr val="tx1"/>
                </a:solidFill>
                <a:latin typeface="Times New Roman" panose="02020603050405020304" pitchFamily="18" charset="0"/>
                <a:cs typeface="Times New Roman" panose="02020603050405020304" pitchFamily="18" charset="0"/>
              </a:rPr>
              <a:t>«Школа, которую построим  МЫ»</a:t>
            </a: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7171" name="Picture 12" descr="C:\Users\galina\Desktop\фотопроектная неделя\IMG_38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333875"/>
            <a:ext cx="2728913"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3" descr="C:\Users\galina\Desktop\фотопроектная неделя\IMG_38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950" y="1828800"/>
            <a:ext cx="2728913"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5" descr="C:\Users\galina\Desktop\фотопроектная неделя\IMG_38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6288" y="4869160"/>
            <a:ext cx="2360613"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C:\Users\galina\Desktop\фотопроектная неделя\IMG_38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2476" y="2990057"/>
            <a:ext cx="2360612"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8" descr="C:\Users\galina\Desktop\фотопроектная неделя\IMG_386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191000"/>
            <a:ext cx="2684463"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6288" y="1111799"/>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1552575"/>
            <a:ext cx="2725738"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411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wheel(4)">
                                      <p:cBhvr>
                                        <p:cTn id="7" dur="2000"/>
                                        <p:tgtEl>
                                          <p:spTgt spid="7177"/>
                                        </p:tgtEl>
                                      </p:cBhvr>
                                    </p:animEffect>
                                  </p:childTnLst>
                                </p:cTn>
                              </p:par>
                            </p:childTnLst>
                          </p:cTn>
                        </p:par>
                        <p:par>
                          <p:cTn id="8" fill="hold" nodeType="afterGroup">
                            <p:stCondLst>
                              <p:cond delay="2000"/>
                            </p:stCondLst>
                            <p:childTnLst>
                              <p:par>
                                <p:cTn id="9" presetID="21" presetClass="entr" presetSubtype="4" fill="hold" nodeType="afterEffect">
                                  <p:stCondLst>
                                    <p:cond delay="0"/>
                                  </p:stCondLst>
                                  <p:childTnLst>
                                    <p:set>
                                      <p:cBhvr>
                                        <p:cTn id="10" dur="1" fill="hold">
                                          <p:stCondLst>
                                            <p:cond delay="0"/>
                                          </p:stCondLst>
                                        </p:cTn>
                                        <p:tgtEl>
                                          <p:spTgt spid="7174"/>
                                        </p:tgtEl>
                                        <p:attrNameLst>
                                          <p:attrName>style.visibility</p:attrName>
                                        </p:attrNameLst>
                                      </p:cBhvr>
                                      <p:to>
                                        <p:strVal val="visible"/>
                                      </p:to>
                                    </p:set>
                                    <p:animEffect transition="in" filter="wheel(4)">
                                      <p:cBhvr>
                                        <p:cTn id="11" dur="2000"/>
                                        <p:tgtEl>
                                          <p:spTgt spid="7174"/>
                                        </p:tgtEl>
                                      </p:cBhvr>
                                    </p:animEffect>
                                  </p:childTnLst>
                                </p:cTn>
                              </p:par>
                            </p:childTnLst>
                          </p:cTn>
                        </p:par>
                        <p:par>
                          <p:cTn id="12" fill="hold" nodeType="afterGroup">
                            <p:stCondLst>
                              <p:cond delay="4000"/>
                            </p:stCondLst>
                            <p:childTnLst>
                              <p:par>
                                <p:cTn id="13" presetID="21" presetClass="entr" presetSubtype="4" fill="hold" nodeType="after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wheel(4)">
                                      <p:cBhvr>
                                        <p:cTn id="15" dur="2000"/>
                                        <p:tgtEl>
                                          <p:spTgt spid="7171"/>
                                        </p:tgtEl>
                                      </p:cBhvr>
                                    </p:animEffect>
                                  </p:childTnLst>
                                </p:cTn>
                              </p:par>
                            </p:childTnLst>
                          </p:cTn>
                        </p:par>
                        <p:par>
                          <p:cTn id="16" fill="hold" nodeType="afterGroup">
                            <p:stCondLst>
                              <p:cond delay="6000"/>
                            </p:stCondLst>
                            <p:childTnLst>
                              <p:par>
                                <p:cTn id="17" presetID="21" presetClass="entr" presetSubtype="4" fill="hold" nodeType="afterEffect">
                                  <p:stCondLst>
                                    <p:cond delay="0"/>
                                  </p:stCondLst>
                                  <p:childTnLst>
                                    <p:set>
                                      <p:cBhvr>
                                        <p:cTn id="18" dur="1" fill="hold">
                                          <p:stCondLst>
                                            <p:cond delay="0"/>
                                          </p:stCondLst>
                                        </p:cTn>
                                        <p:tgtEl>
                                          <p:spTgt spid="7175"/>
                                        </p:tgtEl>
                                        <p:attrNameLst>
                                          <p:attrName>style.visibility</p:attrName>
                                        </p:attrNameLst>
                                      </p:cBhvr>
                                      <p:to>
                                        <p:strVal val="visible"/>
                                      </p:to>
                                    </p:set>
                                    <p:animEffect transition="in" filter="wheel(4)">
                                      <p:cBhvr>
                                        <p:cTn id="19" dur="2000"/>
                                        <p:tgtEl>
                                          <p:spTgt spid="7175"/>
                                        </p:tgtEl>
                                      </p:cBhvr>
                                    </p:animEffect>
                                  </p:childTnLst>
                                </p:cTn>
                              </p:par>
                            </p:childTnLst>
                          </p:cTn>
                        </p:par>
                        <p:par>
                          <p:cTn id="20" fill="hold" nodeType="afterGroup">
                            <p:stCondLst>
                              <p:cond delay="8000"/>
                            </p:stCondLst>
                            <p:childTnLst>
                              <p:par>
                                <p:cTn id="21" presetID="21" presetClass="entr" presetSubtype="4" fill="hold" nodeType="afterEffect">
                                  <p:stCondLst>
                                    <p:cond delay="0"/>
                                  </p:stCondLst>
                                  <p:childTnLst>
                                    <p:set>
                                      <p:cBhvr>
                                        <p:cTn id="22" dur="1" fill="hold">
                                          <p:stCondLst>
                                            <p:cond delay="0"/>
                                          </p:stCondLst>
                                        </p:cTn>
                                        <p:tgtEl>
                                          <p:spTgt spid="7172"/>
                                        </p:tgtEl>
                                        <p:attrNameLst>
                                          <p:attrName>style.visibility</p:attrName>
                                        </p:attrNameLst>
                                      </p:cBhvr>
                                      <p:to>
                                        <p:strVal val="visible"/>
                                      </p:to>
                                    </p:set>
                                    <p:animEffect transition="in" filter="wheel(4)">
                                      <p:cBhvr>
                                        <p:cTn id="23" dur="2000"/>
                                        <p:tgtEl>
                                          <p:spTgt spid="7172"/>
                                        </p:tgtEl>
                                      </p:cBhvr>
                                    </p:animEffect>
                                  </p:childTnLst>
                                </p:cTn>
                              </p:par>
                            </p:childTnLst>
                          </p:cTn>
                        </p:par>
                        <p:par>
                          <p:cTn id="24" fill="hold" nodeType="afterGroup">
                            <p:stCondLst>
                              <p:cond delay="10000"/>
                            </p:stCondLst>
                            <p:childTnLst>
                              <p:par>
                                <p:cTn id="25" presetID="21" presetClass="entr" presetSubtype="4" fill="hold" nodeType="afterEffect">
                                  <p:stCondLst>
                                    <p:cond delay="0"/>
                                  </p:stCondLst>
                                  <p:childTnLst>
                                    <p:set>
                                      <p:cBhvr>
                                        <p:cTn id="26" dur="1" fill="hold">
                                          <p:stCondLst>
                                            <p:cond delay="0"/>
                                          </p:stCondLst>
                                        </p:cTn>
                                        <p:tgtEl>
                                          <p:spTgt spid="7176"/>
                                        </p:tgtEl>
                                        <p:attrNameLst>
                                          <p:attrName>style.visibility</p:attrName>
                                        </p:attrNameLst>
                                      </p:cBhvr>
                                      <p:to>
                                        <p:strVal val="visible"/>
                                      </p:to>
                                    </p:set>
                                    <p:animEffect transition="in" filter="wheel(4)">
                                      <p:cBhvr>
                                        <p:cTn id="27" dur="2000"/>
                                        <p:tgtEl>
                                          <p:spTgt spid="7176"/>
                                        </p:tgtEl>
                                      </p:cBhvr>
                                    </p:animEffect>
                                  </p:childTnLst>
                                </p:cTn>
                              </p:par>
                            </p:childTnLst>
                          </p:cTn>
                        </p:par>
                        <p:par>
                          <p:cTn id="28" fill="hold" nodeType="afterGroup">
                            <p:stCondLst>
                              <p:cond delay="12000"/>
                            </p:stCondLst>
                            <p:childTnLst>
                              <p:par>
                                <p:cTn id="29" presetID="21" presetClass="entr" presetSubtype="4" fill="hold" nodeType="afterEffect">
                                  <p:stCondLst>
                                    <p:cond delay="0"/>
                                  </p:stCondLst>
                                  <p:childTnLst>
                                    <p:set>
                                      <p:cBhvr>
                                        <p:cTn id="30" dur="1" fill="hold">
                                          <p:stCondLst>
                                            <p:cond delay="0"/>
                                          </p:stCondLst>
                                        </p:cTn>
                                        <p:tgtEl>
                                          <p:spTgt spid="7173"/>
                                        </p:tgtEl>
                                        <p:attrNameLst>
                                          <p:attrName>style.visibility</p:attrName>
                                        </p:attrNameLst>
                                      </p:cBhvr>
                                      <p:to>
                                        <p:strVal val="visible"/>
                                      </p:to>
                                    </p:set>
                                    <p:animEffect transition="in" filter="wheel(4)">
                                      <p:cBhvr>
                                        <p:cTn id="31"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444</TotalTime>
  <Words>686</Words>
  <Application>Microsoft Office PowerPoint</Application>
  <PresentationFormat>Экран (4:3)</PresentationFormat>
  <Paragraphs>91</Paragraphs>
  <Slides>10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Волна</vt:lpstr>
      <vt:lpstr>Проектно-исследовательская деятельность в ГБОУ Гимназии №1570</vt:lpstr>
      <vt:lpstr> Задачи проектно – исследовательской деятельности Организовать деятельность учащихся таким образом, чтобы они могли самостоятельно определять ее цель и задачи, выбирать средства реализации и применять их на практике, взаимодействовать с другими людьми в достижении общих целей, оценивать достигнутые результаты; Формировать у школьников навыки самостоятельного добывания новых знаний, сбора необходимой информации, умения выдвигать гипотезы, делать выводы и строить умозаключения; Создать условия для  раскрытия возможностей человека как высшей ценности, создание творчески раскрепощённой личности, способной к жизненному самоопределению за пределами школы. </vt:lpstr>
      <vt:lpstr>Последовательность работы над проектом</vt:lpstr>
      <vt:lpstr> ГРАФИК РАБОТЫ В ПЕРИОД ПРОЕКТНОЙ НЕДЕЛИ В ГИМНАЗИИ  </vt:lpstr>
      <vt:lpstr>Оформление проектной папки  </vt:lpstr>
      <vt:lpstr>Презентация PowerPoint</vt:lpstr>
      <vt:lpstr>В понятие «подготовка проектной работы» входит не только проведение исследования, оформление результатов в соответствии с нормативной документацией, но и подготовка защитного слова. Именно этот этап подготовки к изложению материала работы - вызывает наибольшее количество эмоциональных стрессов для авторов работы. Следовательно, этому этапу подготовки «защитного слова» следует уделить особое внимание. Целесообразно привлечь на этом этапе психолога, который сможет обеспечить грамотное психологическое сопровождение, выбор точного образа и стилистики защиты работы перед жюри, чтобы представить её в наиболее выигрышном свете.</vt:lpstr>
      <vt:lpstr>Результаты проектно-исследовательской деятельности: Активизация интереса к знаниям; Развитие представлений о межпредметных связях; Установка на престижность знаний; Развитие коммуникативной направленности; Развитие научного мышления; Развитие творческого подхода к собственной деятельности; Освоение новых информационных технологий. Проектно - исследовательская деятельность – это средство повышения учебной мотивации, творческого, личностного развития учащихся и формирование мировоззрения через сотрудничество учителя и ученика.  </vt:lpstr>
      <vt:lpstr>Проектная неделя  «Школа, которую построим  МЫ»</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Проектно-исследовательская деятельность в ГБОУ Гимназии№1570</dc:title>
  <dc:creator>Анастасия</dc:creator>
  <cp:lastModifiedBy>Анастасия</cp:lastModifiedBy>
  <cp:revision>31</cp:revision>
  <dcterms:created xsi:type="dcterms:W3CDTF">2014-12-04T15:50:39Z</dcterms:created>
  <dcterms:modified xsi:type="dcterms:W3CDTF">2014-12-05T10:16:33Z</dcterms:modified>
</cp:coreProperties>
</file>